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1" r:id="rId3"/>
    <p:sldId id="306" r:id="rId4"/>
    <p:sldId id="309" r:id="rId5"/>
    <p:sldId id="323" r:id="rId6"/>
    <p:sldId id="330" r:id="rId7"/>
    <p:sldId id="282" r:id="rId8"/>
    <p:sldId id="312" r:id="rId9"/>
    <p:sldId id="313" r:id="rId10"/>
    <p:sldId id="288" r:id="rId11"/>
    <p:sldId id="314" r:id="rId12"/>
    <p:sldId id="315" r:id="rId13"/>
    <p:sldId id="333" r:id="rId14"/>
    <p:sldId id="327" r:id="rId15"/>
    <p:sldId id="325" r:id="rId16"/>
    <p:sldId id="326" r:id="rId17"/>
    <p:sldId id="334" r:id="rId18"/>
    <p:sldId id="329" r:id="rId19"/>
    <p:sldId id="322" r:id="rId20"/>
    <p:sldId id="274" r:id="rId21"/>
    <p:sldId id="302" r:id="rId22"/>
    <p:sldId id="305" r:id="rId23"/>
    <p:sldId id="304" r:id="rId24"/>
  </p:sldIdLst>
  <p:sldSz cx="9144000" cy="6858000" type="screen4x3"/>
  <p:notesSz cx="6797675" cy="9926638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313305" y="2555240"/>
            <a:ext cx="4819015" cy="8039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100"/>
              </a:lnSpc>
              <a:spcAft>
                <a:spcPts val="0"/>
              </a:spcAft>
            </a:pPr>
            <a:r>
              <a:rPr lang="fr-FR" sz="2650" b="1" spc="5">
                <a:solidFill>
                  <a:srgbClr val="000000"/>
                </a:solidFill>
                <a:latin typeface="Trebuchet MS" panose="02020603050405020304" pitchFamily="2"/>
              </a:rPr>
              <a:t>Le licenciement </a:t>
            </a:r>
          </a:p>
          <a:p>
            <a:pPr marL="0" marR="0" indent="0" algn="ctr">
              <a:lnSpc>
                <a:spcPts val="3100"/>
              </a:lnSpc>
              <a:spcBef>
                <a:spcPts val="160"/>
              </a:spcBef>
              <a:spcAft>
                <a:spcPts val="0"/>
              </a:spcAft>
            </a:pPr>
            <a:r>
              <a:rPr lang="fr-FR" sz="2650" b="1" spc="-10">
                <a:solidFill>
                  <a:srgbClr val="000000"/>
                </a:solidFill>
                <a:latin typeface="Trebuchet MS" panose="02020603050405020304" pitchFamily="2"/>
              </a:rPr>
              <a:t>Les ruptures conventionnelles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2292985" y="5840730"/>
            <a:ext cx="473710" cy="172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fr-FR" sz="1200" b="1" i="1" spc="40">
                <a:solidFill>
                  <a:srgbClr val="000000"/>
                </a:solidFill>
                <a:latin typeface="Calibri" panose="02020603050405020304" pitchFamily="2"/>
              </a:rPr>
              <a:t>Vidéo 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0"/>
          </p:nvPr>
        </p:nvSpPr>
        <p:spPr>
          <a:xfrm>
            <a:off x="6041390" y="5835015"/>
            <a:ext cx="819785" cy="172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fr-FR" sz="1200" b="1" i="1" spc="-25">
                <a:solidFill>
                  <a:srgbClr val="000000"/>
                </a:solidFill>
                <a:latin typeface="Calibri" panose="02020603050405020304" pitchFamily="2"/>
              </a:rPr>
              <a:t>Alain HENRY 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0"/>
          </p:nvPr>
        </p:nvSpPr>
        <p:spPr>
          <a:xfrm>
            <a:off x="4255135" y="5840730"/>
            <a:ext cx="511810" cy="1758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ctr">
              <a:lnSpc>
                <a:spcPts val="1200"/>
              </a:lnSpc>
              <a:spcAft>
                <a:spcPts val="0"/>
              </a:spcAft>
            </a:pPr>
            <a:r>
              <a:rPr lang="fr-FR" sz="1200" b="1" i="1" spc="-50">
                <a:solidFill>
                  <a:srgbClr val="000000"/>
                </a:solidFill>
                <a:latin typeface="Calibri" panose="02020603050405020304" pitchFamily="2"/>
              </a:rPr>
              <a:t>Support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8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579120" y="248920"/>
            <a:ext cx="7628890" cy="5956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fr-FR" sz="1950" b="1" spc="15">
                <a:solidFill>
                  <a:srgbClr val="000000"/>
                </a:solidFill>
                <a:latin typeface="Trebuchet MS" panose="02020603050405020304" pitchFamily="2"/>
              </a:rPr>
              <a:t>Premier cas, énoncé </a:t>
            </a:r>
          </a:p>
          <a:p>
            <a:pPr marL="0" marR="0" indent="0" algn="l">
              <a:lnSpc>
                <a:spcPts val="2300"/>
              </a:lnSpc>
              <a:spcBef>
                <a:spcPts val="135"/>
              </a:spcBef>
              <a:spcAft>
                <a:spcPts val="0"/>
              </a:spcAft>
            </a:pPr>
            <a:r>
              <a:rPr lang="fr-FR" sz="1950" b="1" spc="5">
                <a:solidFill>
                  <a:srgbClr val="000000"/>
                </a:solidFill>
                <a:latin typeface="Trebuchet MS" panose="02020603050405020304" pitchFamily="2"/>
              </a:rPr>
              <a:t>L’indemnité correspond à l’indemnité légale ou conventionnelle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1164590" y="1332865"/>
            <a:ext cx="5440680" cy="2063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00" b="1" spc="-5">
                <a:solidFill>
                  <a:srgbClr val="000000"/>
                </a:solidFill>
                <a:latin typeface="Trebuchet MS" panose="02020603050405020304" pitchFamily="2"/>
              </a:rPr>
              <a:t>Calculez les éléments de bulletin à partir des données suivantes: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9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76225" y="289560"/>
            <a:ext cx="8458200" cy="11150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fr-FR" sz="1950" b="1" spc="-20">
                <a:solidFill>
                  <a:srgbClr val="000000"/>
                </a:solidFill>
                <a:latin typeface="Trebuchet MS" panose="02020603050405020304" pitchFamily="2"/>
              </a:rPr>
              <a:t>Premier cas, corrigé </a:t>
            </a:r>
          </a:p>
          <a:p>
            <a:pPr marL="0" marR="0" indent="0" algn="ctr">
              <a:lnSpc>
                <a:spcPts val="2300"/>
              </a:lnSpc>
              <a:spcBef>
                <a:spcPts val="85"/>
              </a:spcBef>
              <a:spcAft>
                <a:spcPts val="0"/>
              </a:spcAft>
            </a:pPr>
            <a:r>
              <a:rPr lang="fr-FR" sz="1950" b="1" spc="20">
                <a:solidFill>
                  <a:srgbClr val="000000"/>
                </a:solidFill>
                <a:latin typeface="Trebuchet MS" panose="02020603050405020304" pitchFamily="2"/>
              </a:rPr>
              <a:t>L’indemnité correspond à l’indemnité légale ou conventionnelle </a:t>
            </a:r>
          </a:p>
          <a:p>
            <a:pPr marL="548640" marR="0" indent="0" algn="l">
              <a:lnSpc>
                <a:spcPts val="1600"/>
              </a:lnSpc>
              <a:spcBef>
                <a:spcPts val="2810"/>
              </a:spcBef>
              <a:spcAft>
                <a:spcPts val="0"/>
              </a:spcAft>
            </a:pPr>
            <a:r>
              <a:rPr lang="fr-FR" sz="1400" b="1" spc="0">
                <a:solidFill>
                  <a:srgbClr val="000000"/>
                </a:solidFill>
                <a:latin typeface="Trebuchet MS" panose="02020603050405020304" pitchFamily="2"/>
              </a:rPr>
              <a:t>Calcul de l’indemnité de licenciement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20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idx="10"/>
          </p:nvPr>
        </p:nvSpPr>
        <p:spPr>
          <a:xfrm>
            <a:off x="283845" y="289560"/>
            <a:ext cx="8458200" cy="11156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fr-FR" sz="1950" b="1" spc="-20">
                <a:solidFill>
                  <a:srgbClr val="000000"/>
                </a:solidFill>
                <a:latin typeface="Trebuchet MS" panose="02020603050405020304" pitchFamily="2"/>
              </a:rPr>
              <a:t>Premier cas, corrigé </a:t>
            </a:r>
          </a:p>
          <a:p>
            <a:pPr marL="0" marR="0" indent="0" algn="ctr">
              <a:lnSpc>
                <a:spcPts val="2300"/>
              </a:lnSpc>
              <a:spcBef>
                <a:spcPts val="85"/>
              </a:spcBef>
              <a:spcAft>
                <a:spcPts val="0"/>
              </a:spcAft>
            </a:pPr>
            <a:r>
              <a:rPr lang="fr-FR" sz="1950" b="1" spc="20">
                <a:solidFill>
                  <a:srgbClr val="000000"/>
                </a:solidFill>
                <a:latin typeface="Trebuchet MS" panose="02020603050405020304" pitchFamily="2"/>
              </a:rPr>
              <a:t>L’indemnité correspond à l’indemnité légale ou conventionnelle </a:t>
            </a:r>
          </a:p>
          <a:p>
            <a:pPr marL="548640" marR="0" indent="0" algn="l">
              <a:lnSpc>
                <a:spcPts val="1600"/>
              </a:lnSpc>
              <a:spcBef>
                <a:spcPts val="2835"/>
              </a:spcBef>
              <a:spcAft>
                <a:spcPts val="0"/>
              </a:spcAft>
            </a:pPr>
            <a:r>
              <a:rPr lang="fr-FR" sz="1400" b="1" spc="0">
                <a:solidFill>
                  <a:srgbClr val="000000"/>
                </a:solidFill>
                <a:latin typeface="Trebuchet MS" panose="02020603050405020304" pitchFamily="2"/>
              </a:rPr>
              <a:t>Calcul du salaire net à payer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26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3176270" y="2489835"/>
            <a:ext cx="2953385" cy="5143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ctr">
              <a:lnSpc>
                <a:spcPts val="4000"/>
              </a:lnSpc>
              <a:spcAft>
                <a:spcPts val="0"/>
              </a:spcAft>
            </a:pPr>
            <a:r>
              <a:rPr lang="fr-FR" sz="3800" b="1" spc="15">
                <a:solidFill>
                  <a:srgbClr val="FF0000"/>
                </a:solidFill>
                <a:latin typeface="Times New Roman" panose="02020603050405020304" pitchFamily="1"/>
              </a:rPr>
              <a:t>Les applications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33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527685" y="248920"/>
            <a:ext cx="8616315" cy="6775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950" b="1" spc="15">
                <a:solidFill>
                  <a:srgbClr val="000000"/>
                </a:solidFill>
                <a:latin typeface="Trebuchet MS" panose="02020603050405020304" pitchFamily="2"/>
              </a:rPr>
              <a:t>Deuxième cas, corrigé </a:t>
            </a:r>
          </a:p>
          <a:p>
            <a:pPr marL="0" marR="0" indent="0" algn="ctr">
              <a:lnSpc>
                <a:spcPts val="2100"/>
              </a:lnSpc>
              <a:spcBef>
                <a:spcPts val="70"/>
              </a:spcBef>
              <a:spcAft>
                <a:spcPts val="885"/>
              </a:spcAft>
            </a:pPr>
            <a:r>
              <a:rPr lang="fr-FR" sz="1800" b="1" spc="0">
                <a:solidFill>
                  <a:srgbClr val="000000"/>
                </a:solidFill>
                <a:latin typeface="Trebuchet MS" panose="02020603050405020304" pitchFamily="2"/>
              </a:rPr>
              <a:t>L’indemnité est supérieure à l’indemnité légale ou conventionnelle 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0"/>
          </p:nvPr>
        </p:nvSpPr>
        <p:spPr>
          <a:xfrm>
            <a:off x="527685" y="1332865"/>
            <a:ext cx="8616315" cy="2609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640080" marR="0" indent="0" algn="l">
              <a:lnSpc>
                <a:spcPts val="1600"/>
              </a:lnSpc>
              <a:spcAft>
                <a:spcPts val="405"/>
              </a:spcAft>
            </a:pPr>
            <a:r>
              <a:rPr lang="fr-FR" sz="1400" b="1" spc="0">
                <a:solidFill>
                  <a:srgbClr val="000000"/>
                </a:solidFill>
                <a:latin typeface="Trebuchet MS" panose="02020603050405020304" pitchFamily="2"/>
              </a:rPr>
              <a:t>Calculez les éléments de bulletin à partir des données suivantes: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68F4-43BF-4685-8276-13C067B3CA46}" type="datetimeFigureOut">
              <a:rPr lang="fr-FR" smtClean="0"/>
              <a:t>17/06/2023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6953-020D-4194-AB34-2BE125CFB4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07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7" r:id="rId3"/>
    <p:sldLayoutId id="2147483668" r:id="rId4"/>
    <p:sldLayoutId id="2147483674" r:id="rId5"/>
    <p:sldLayoutId id="2147483681" r:id="rId6"/>
    <p:sldLayoutId id="2147483682" r:id="rId7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313305" y="2555240"/>
            <a:ext cx="4819015" cy="8039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100"/>
              </a:lnSpc>
              <a:spcAft>
                <a:spcPts val="0"/>
              </a:spcAft>
            </a:pPr>
            <a:r>
              <a:rPr lang="fr-FR" sz="2650" b="1" spc="5" dirty="0">
                <a:solidFill>
                  <a:srgbClr val="000000"/>
                </a:solidFill>
                <a:latin typeface="Trebuchet MS" panose="02020603050405020304" pitchFamily="2"/>
              </a:rPr>
              <a:t>Le licenciement </a:t>
            </a:r>
          </a:p>
          <a:p>
            <a:pPr marL="0" marR="0" indent="0" algn="ctr">
              <a:lnSpc>
                <a:spcPts val="3100"/>
              </a:lnSpc>
              <a:spcBef>
                <a:spcPts val="160"/>
              </a:spcBef>
              <a:spcAft>
                <a:spcPts val="0"/>
              </a:spcAft>
            </a:pPr>
            <a:r>
              <a:rPr lang="fr-FR" sz="2650" b="1" spc="-10" dirty="0">
                <a:solidFill>
                  <a:srgbClr val="000000"/>
                </a:solidFill>
                <a:latin typeface="Trebuchet MS" panose="02020603050405020304" pitchFamily="2"/>
              </a:rPr>
              <a:t>Les ruptures conventionnelles</a:t>
            </a:r>
          </a:p>
          <a:p>
            <a:pPr marL="0" marR="0" indent="0" algn="ctr">
              <a:lnSpc>
                <a:spcPts val="3100"/>
              </a:lnSpc>
              <a:spcBef>
                <a:spcPts val="160"/>
              </a:spcBef>
              <a:spcAft>
                <a:spcPts val="0"/>
              </a:spcAft>
            </a:pPr>
            <a:endParaRPr lang="fr-FR" sz="2650" b="1" spc="-10" dirty="0">
              <a:solidFill>
                <a:srgbClr val="000000"/>
              </a:solidFill>
              <a:latin typeface="Trebuchet MS" panose="02020603050405020304" pitchFamily="2"/>
            </a:endParaRPr>
          </a:p>
          <a:p>
            <a:pPr marL="0" marR="0" indent="0" algn="ctr">
              <a:lnSpc>
                <a:spcPts val="3100"/>
              </a:lnSpc>
              <a:spcBef>
                <a:spcPts val="160"/>
              </a:spcBef>
              <a:spcAft>
                <a:spcPts val="0"/>
              </a:spcAft>
            </a:pPr>
            <a:r>
              <a:rPr lang="fr-FR" sz="2650" b="1" i="1" spc="-10" dirty="0">
                <a:solidFill>
                  <a:srgbClr val="000000"/>
                </a:solidFill>
                <a:latin typeface="Trebuchet MS" panose="02020603050405020304" pitchFamily="2"/>
              </a:rPr>
              <a:t>Applications</a:t>
            </a:r>
            <a:r>
              <a:rPr lang="fr-FR" sz="2650" b="1" spc="-10" dirty="0">
                <a:solidFill>
                  <a:srgbClr val="000000"/>
                </a:solidFill>
                <a:latin typeface="Trebuchet MS" panose="02020603050405020304" pitchFamily="2"/>
              </a:rPr>
              <a:t>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2292985" y="5840730"/>
            <a:ext cx="473710" cy="172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fr-FR" sz="1200" b="1" i="1" spc="40">
                <a:solidFill>
                  <a:srgbClr val="000000"/>
                </a:solidFill>
                <a:latin typeface="Calibri" panose="02020603050405020304" pitchFamily="2"/>
              </a:rPr>
              <a:t>Vidéo 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0"/>
          </p:nvPr>
        </p:nvSpPr>
        <p:spPr>
          <a:xfrm>
            <a:off x="6041390" y="5835015"/>
            <a:ext cx="819785" cy="172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l">
              <a:lnSpc>
                <a:spcPts val="1200"/>
              </a:lnSpc>
              <a:spcAft>
                <a:spcPts val="0"/>
              </a:spcAft>
            </a:pPr>
            <a:r>
              <a:rPr lang="fr-FR" sz="1200" b="1" i="1" spc="-25">
                <a:solidFill>
                  <a:srgbClr val="000000"/>
                </a:solidFill>
                <a:latin typeface="Calibri" panose="02020603050405020304" pitchFamily="2"/>
              </a:rPr>
              <a:t>Alain HENRY 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0"/>
          </p:nvPr>
        </p:nvSpPr>
        <p:spPr>
          <a:xfrm>
            <a:off x="4255135" y="5840730"/>
            <a:ext cx="511810" cy="1758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" rIns="0" bIns="0" anchor="t"/>
          <a:lstStyle/>
          <a:p>
            <a:pPr marL="0" marR="0" indent="0" algn="ctr">
              <a:lnSpc>
                <a:spcPts val="1200"/>
              </a:lnSpc>
              <a:spcAft>
                <a:spcPts val="0"/>
              </a:spcAft>
            </a:pPr>
            <a:r>
              <a:rPr lang="fr-FR" sz="1200" b="1" i="1" spc="-50">
                <a:solidFill>
                  <a:srgbClr val="000000"/>
                </a:solidFill>
                <a:latin typeface="Calibri" panose="02020603050405020304" pitchFamily="2"/>
              </a:rPr>
              <a:t>Support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495935" y="331152"/>
            <a:ext cx="8482330" cy="3422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Deuxième application, corrigé </a:t>
            </a:r>
          </a:p>
        </p:txBody>
      </p:sp>
      <p:graphicFrame>
        <p:nvGraphicFramePr>
          <p:cNvPr id="2" name="Tableau 4">
            <a:extLst>
              <a:ext uri="{FF2B5EF4-FFF2-40B4-BE49-F238E27FC236}">
                <a16:creationId xmlns:a16="http://schemas.microsoft.com/office/drawing/2014/main" id="{9A8B1112-29E4-2A40-D807-6196DD46A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61658"/>
              </p:ext>
            </p:extLst>
          </p:nvPr>
        </p:nvGraphicFramePr>
        <p:xfrm>
          <a:off x="430529" y="2209787"/>
          <a:ext cx="8547736" cy="3449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5668">
                  <a:extLst>
                    <a:ext uri="{9D8B030D-6E8A-4147-A177-3AD203B41FA5}">
                      <a16:colId xmlns:a16="http://schemas.microsoft.com/office/drawing/2014/main" val="4183467069"/>
                    </a:ext>
                  </a:extLst>
                </a:gridCol>
                <a:gridCol w="6662068">
                  <a:extLst>
                    <a:ext uri="{9D8B030D-6E8A-4147-A177-3AD203B41FA5}">
                      <a16:colId xmlns:a16="http://schemas.microsoft.com/office/drawing/2014/main" val="2221153957"/>
                    </a:ext>
                  </a:extLst>
                </a:gridCol>
              </a:tblGrid>
              <a:tr h="111901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Cotisations sociales</a:t>
                      </a:r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Les indemnités versées sont exonérées dans la limite de 2 plafonds </a:t>
                      </a: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soit 87 984 € </a:t>
                      </a:r>
                    </a:p>
                    <a:p>
                      <a:pPr marL="714375" indent="0" algn="l"/>
                      <a:r>
                        <a:rPr lang="fr-FR" sz="1100" b="1" dirty="0">
                          <a:highlight>
                            <a:srgbClr val="FFFF00"/>
                          </a:highlight>
                        </a:rPr>
                        <a:t>Plafonnée au plus élevé de  :</a:t>
                      </a:r>
                    </a:p>
                    <a:p>
                      <a:pPr marL="714375" indent="0" algn="l"/>
                      <a:endParaRPr lang="fr-FR" sz="1100" b="1" dirty="0">
                        <a:highlight>
                          <a:srgbClr val="FFFF00"/>
                        </a:highlight>
                      </a:endParaRP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Indemnité conventionnelle : 31 739,79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½ de l’indemnité versée : 50 000 / 2 = 25 000 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2 * salaires année précédente = 31 980 * 2 = 63 960</a:t>
                      </a:r>
                    </a:p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Soit </a:t>
                      </a: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exonération limitée à 63 960 € donc </a:t>
                      </a:r>
                      <a:r>
                        <a:rPr lang="fr-FR" sz="1100" b="1" spc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exonération totale </a:t>
                      </a:r>
                      <a:endParaRPr lang="fr-FR" sz="1100" b="1" spc="0" dirty="0">
                        <a:solidFill>
                          <a:srgbClr val="FF0000"/>
                        </a:solidFill>
                        <a:latin typeface="Trebuchet MS" panose="02020603050405020304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988059"/>
                  </a:ext>
                </a:extLst>
              </a:tr>
              <a:tr h="65376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</a:t>
                      </a:r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Indemnité légale : 31 739,79 €</a:t>
                      </a:r>
                    </a:p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Assiette d’assujettissement = 50 000 – 31 739,79 = 18 260,21€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645042"/>
                  </a:ext>
                </a:extLst>
              </a:tr>
              <a:tr h="65376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Impôt sur le revenu </a:t>
                      </a:r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75" indent="0" algn="l"/>
                      <a:r>
                        <a:rPr lang="fr-FR" sz="1100" b="1" dirty="0">
                          <a:highlight>
                            <a:srgbClr val="FFFF00"/>
                          </a:highlight>
                        </a:rPr>
                        <a:t>Plafonnée au plus élevé de  :</a:t>
                      </a:r>
                    </a:p>
                    <a:p>
                      <a:pPr marL="714375" indent="0" algn="l"/>
                      <a:endParaRPr lang="fr-FR" sz="1100" b="1" dirty="0">
                        <a:highlight>
                          <a:srgbClr val="FFFF00"/>
                        </a:highlight>
                      </a:endParaRP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Indemnité conventionnelle : 31 739,79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½ de l’indemnité versée : 50 000 / 2 = 25 000 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2 * salaires année précédente = 31 980 * 2 = 63 960</a:t>
                      </a:r>
                    </a:p>
                    <a:p>
                      <a:pPr marL="548640" marR="0" indent="0" algn="l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</a:pPr>
                      <a:r>
                        <a:rPr lang="fr-FR" sz="1100" b="1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soit </a:t>
                      </a: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exonération limitée à 63 960 € donc </a:t>
                      </a:r>
                      <a:r>
                        <a:rPr lang="fr-FR" sz="1100" b="1" spc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exonération totale </a:t>
                      </a:r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577179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C54DE7E1-E76D-3358-7709-BE7A31B40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186845"/>
              </p:ext>
            </p:extLst>
          </p:nvPr>
        </p:nvGraphicFramePr>
        <p:xfrm>
          <a:off x="428942" y="1030122"/>
          <a:ext cx="8616315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0797">
                  <a:extLst>
                    <a:ext uri="{9D8B030D-6E8A-4147-A177-3AD203B41FA5}">
                      <a16:colId xmlns:a16="http://schemas.microsoft.com/office/drawing/2014/main" val="287170455"/>
                    </a:ext>
                  </a:extLst>
                </a:gridCol>
                <a:gridCol w="6715518">
                  <a:extLst>
                    <a:ext uri="{9D8B030D-6E8A-4147-A177-3AD203B41FA5}">
                      <a16:colId xmlns:a16="http://schemas.microsoft.com/office/drawing/2014/main" val="3682852722"/>
                    </a:ext>
                  </a:extLst>
                </a:gridCol>
              </a:tblGrid>
              <a:tr h="79804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8640" marR="0" indent="0" algn="ctr">
                        <a:lnSpc>
                          <a:spcPts val="13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fr-FR" sz="14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50 000 ,00 €</a:t>
                      </a:r>
                      <a:endParaRPr lang="fr-FR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3955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126990" y="5982970"/>
            <a:ext cx="1325880" cy="875030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76225" y="289561"/>
            <a:ext cx="8362950" cy="33908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900"/>
              </a:lnSpc>
            </a:pPr>
            <a:r>
              <a:rPr lang="fr-FR" sz="180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Deuxième application, </a:t>
            </a:r>
            <a:r>
              <a:rPr lang="fr-FR" b="1" spc="-2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corrigé </a:t>
            </a:r>
          </a:p>
          <a:p>
            <a:pPr marL="548640" marR="0" indent="0" algn="l">
              <a:lnSpc>
                <a:spcPts val="1600"/>
              </a:lnSpc>
              <a:spcBef>
                <a:spcPts val="2810"/>
              </a:spcBef>
              <a:spcAft>
                <a:spcPts val="0"/>
              </a:spcAft>
            </a:pPr>
            <a:r>
              <a:rPr lang="fr-FR" sz="1200" b="1" spc="0" dirty="0">
                <a:solidFill>
                  <a:srgbClr val="000000"/>
                </a:solidFill>
                <a:latin typeface="Trebuchet MS" panose="02020603050405020304" pitchFamily="2"/>
              </a:rPr>
              <a:t>Calculs préalables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418765"/>
              </p:ext>
            </p:extLst>
          </p:nvPr>
        </p:nvGraphicFramePr>
        <p:xfrm>
          <a:off x="676890" y="1341640"/>
          <a:ext cx="7896741" cy="4641328"/>
        </p:xfrm>
        <a:graphic>
          <a:graphicData uri="http://schemas.openxmlformats.org/drawingml/2006/table">
            <a:tbl>
              <a:tblPr/>
              <a:tblGrid>
                <a:gridCol w="381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92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Calcul trimestriel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Décembre + Janvier + février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2350 +(2350/12*3) + 2 400 + 2 400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0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7 737,50 €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7 737,50 / 3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2 579,17 €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Calcul annuel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3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Décembre à février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(2 350 * 2) + 2 400 + 2 400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2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9 500,00 €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Mars N-1 à novembre N-1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(2 350 * 9 mois) + 980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22 630,00 €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Assiette annuelle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31 650,00 €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99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31 630 / 12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2 635,83 €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la plus favorable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2 635,83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05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Mois d’indemnisations jusqu’à 10 ans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4 * 10 ans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6 589,58 €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Nombre d’années au-delà de 10 ans jusqu’à 30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009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20 ans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Indemnisation de 10 ans à 30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3 * 20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17 572,60 €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Indemnisation au-delà de 30 ans = 5 ans et 9 mois = 5,75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2 * 5,75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7 578,01 €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légale totale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b="1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31 739,79 €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36719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Cotisations sociales sur l’indemnité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381212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 sur Imposition sur le revenu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((13 mois * 2 350) + 450 + 980) * 2 = 63 960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879948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Assiette de CSG CRDS au taux de 9,70% sur 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50 000,00 – 31 739,79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18 260,21 €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235450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Forfait social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023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601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idx="10"/>
          </p:nvPr>
        </p:nvSpPr>
        <p:spPr>
          <a:xfrm>
            <a:off x="283845" y="289561"/>
            <a:ext cx="8458200" cy="32089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900"/>
              </a:lnSpc>
            </a:pPr>
            <a:r>
              <a:rPr lang="fr-FR" sz="200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Deuxième application, </a:t>
            </a:r>
            <a:r>
              <a:rPr lang="fr-FR" sz="2000" b="1" spc="-2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corrigé </a:t>
            </a:r>
          </a:p>
          <a:p>
            <a:pPr marL="548640" marR="0" indent="0" algn="l">
              <a:lnSpc>
                <a:spcPts val="1600"/>
              </a:lnSpc>
              <a:spcBef>
                <a:spcPts val="2835"/>
              </a:spcBef>
              <a:spcAft>
                <a:spcPts val="0"/>
              </a:spcAft>
            </a:pPr>
            <a:r>
              <a:rPr lang="fr-FR" sz="1400" b="1" spc="0" dirty="0">
                <a:solidFill>
                  <a:srgbClr val="000000"/>
                </a:solidFill>
                <a:latin typeface="Trebuchet MS" panose="02020603050405020304" pitchFamily="2"/>
              </a:rPr>
              <a:t>Calcul du salaire net à payer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E628CAF-E734-1AAB-198B-E6C68D5F6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84571"/>
              </p:ext>
            </p:extLst>
          </p:nvPr>
        </p:nvGraphicFramePr>
        <p:xfrm>
          <a:off x="688975" y="1438017"/>
          <a:ext cx="8053070" cy="4409143"/>
        </p:xfrm>
        <a:graphic>
          <a:graphicData uri="http://schemas.openxmlformats.org/drawingml/2006/table">
            <a:tbl>
              <a:tblPr/>
              <a:tblGrid>
                <a:gridCol w="4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2 400,00 €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1 250,00 €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Prorata de </a:t>
                      </a:r>
                      <a:r>
                        <a:rPr lang="fr-FR" sz="900" spc="0" dirty="0" err="1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13eme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mois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2 400,00 / 12 * 5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1 000,00 €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60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brut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8626"/>
                  </a:ext>
                </a:extLst>
              </a:tr>
              <a:tr h="227360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= (vieillesse + retraite)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* 11,31 %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525,92 €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36010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déductible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((4 650,00 * 98,25)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+ 46,50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)) * 6,80%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313,83 €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((4 650,00 * 98,25)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+ 46,50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)) * 2,90%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133,84 €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au taux de 9,70% sur 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 18 260,21 * 9,70%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1 771,24 €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436297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de prévoyance et mutuelle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46,50 €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Total des retenues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2 791,33 €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705756"/>
                  </a:ext>
                </a:extLst>
              </a:tr>
              <a:tr h="227360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NET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– 2 791,33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1 858,67 €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50 000,00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 avant 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1 858,67 + </a:t>
                      </a: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50 000,00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51 858,67 €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169032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imposable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– 2 791,33 + 133,84 + 46,50 + 1 771,24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3 810,25 €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92855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3 810,25 * 6,3%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240,05 €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31933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51 858,67 – 240,05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35 618,62 €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599169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Forfait social de 20%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 car licenciement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EXONERATION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48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449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495935" y="331152"/>
            <a:ext cx="8482330" cy="3422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Troisième application, corrigé </a:t>
            </a:r>
          </a:p>
        </p:txBody>
      </p:sp>
      <p:graphicFrame>
        <p:nvGraphicFramePr>
          <p:cNvPr id="2" name="Tableau 4">
            <a:extLst>
              <a:ext uri="{FF2B5EF4-FFF2-40B4-BE49-F238E27FC236}">
                <a16:creationId xmlns:a16="http://schemas.microsoft.com/office/drawing/2014/main" id="{9A8B1112-29E4-2A40-D807-6196DD46A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314128"/>
              </p:ext>
            </p:extLst>
          </p:nvPr>
        </p:nvGraphicFramePr>
        <p:xfrm>
          <a:off x="430529" y="2209787"/>
          <a:ext cx="8547736" cy="3779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5668">
                  <a:extLst>
                    <a:ext uri="{9D8B030D-6E8A-4147-A177-3AD203B41FA5}">
                      <a16:colId xmlns:a16="http://schemas.microsoft.com/office/drawing/2014/main" val="4183467069"/>
                    </a:ext>
                  </a:extLst>
                </a:gridCol>
                <a:gridCol w="6662068">
                  <a:extLst>
                    <a:ext uri="{9D8B030D-6E8A-4147-A177-3AD203B41FA5}">
                      <a16:colId xmlns:a16="http://schemas.microsoft.com/office/drawing/2014/main" val="2221153957"/>
                    </a:ext>
                  </a:extLst>
                </a:gridCol>
              </a:tblGrid>
              <a:tr h="111901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Cotisations sociales</a:t>
                      </a:r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Les indemnités versées sont exonérées dans la limite de 2 plafonds </a:t>
                      </a: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soit 87 984 € </a:t>
                      </a:r>
                    </a:p>
                    <a:p>
                      <a:pPr marL="714375" indent="0" algn="l"/>
                      <a:r>
                        <a:rPr lang="fr-FR" sz="1100" b="1" dirty="0">
                          <a:highlight>
                            <a:srgbClr val="FFFF00"/>
                          </a:highlight>
                        </a:rPr>
                        <a:t>Plafonnée au plus élevé de  :</a:t>
                      </a:r>
                    </a:p>
                    <a:p>
                      <a:pPr marL="714375" indent="0" algn="l"/>
                      <a:endParaRPr lang="fr-FR" sz="1100" b="1" dirty="0">
                        <a:highlight>
                          <a:srgbClr val="FFFF00"/>
                        </a:highlight>
                      </a:endParaRP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Indemnité conventionnelle : 31 739,79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½ de l’indemnité versée : 100 000 / 2 = 50 000 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2 * salaires année précédente = 31 980 * 2 = 63 960</a:t>
                      </a:r>
                    </a:p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Soit </a:t>
                      </a: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exonération limitée à 63 960 € donc </a:t>
                      </a:r>
                      <a:r>
                        <a:rPr lang="fr-FR" sz="1100" b="1" spc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exonération = 63 960 € et assujettissement de 36 040 €</a:t>
                      </a:r>
                      <a:endParaRPr lang="fr-FR" sz="1100" b="1" spc="0" dirty="0">
                        <a:solidFill>
                          <a:srgbClr val="FF0000"/>
                        </a:solidFill>
                        <a:latin typeface="Trebuchet MS" panose="02020603050405020304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988059"/>
                  </a:ext>
                </a:extLst>
              </a:tr>
              <a:tr h="65376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</a:t>
                      </a:r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Indemnité légale : 31 739,79 €</a:t>
                      </a:r>
                    </a:p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Assiette d’assujettissement </a:t>
                      </a: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= 100 000 – 31 739,79 </a:t>
                      </a:r>
                      <a:r>
                        <a:rPr lang="fr-FR" sz="1100" b="1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= 68 260,21€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645042"/>
                  </a:ext>
                </a:extLst>
              </a:tr>
              <a:tr h="65376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Impôt sur le revenu </a:t>
                      </a:r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75" indent="0" algn="l"/>
                      <a:r>
                        <a:rPr lang="fr-FR" sz="1100" b="1" dirty="0">
                          <a:highlight>
                            <a:srgbClr val="FFFF00"/>
                          </a:highlight>
                        </a:rPr>
                        <a:t>Plafonnée au plus élevé de  :</a:t>
                      </a:r>
                    </a:p>
                    <a:p>
                      <a:pPr marL="714375" indent="0" algn="l"/>
                      <a:endParaRPr lang="fr-FR" sz="1100" b="1" dirty="0">
                        <a:highlight>
                          <a:srgbClr val="FFFF00"/>
                        </a:highlight>
                      </a:endParaRP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Indemnité conventionnelle : 31 739,79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½ de l’indemnité versée : 100 000 / 2 = 50 000 </a:t>
                      </a:r>
                    </a:p>
                    <a:p>
                      <a:pPr marL="885825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highlight>
                            <a:srgbClr val="FFFF00"/>
                          </a:highlight>
                        </a:rPr>
                        <a:t>2 * salaires année précédente = 31 980 * 2 = 63 960</a:t>
                      </a:r>
                    </a:p>
                    <a:p>
                      <a:pPr marL="5486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690"/>
                        </a:spcBef>
                        <a:spcAft>
                          <a:spcPts val="158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Soit </a:t>
                      </a:r>
                      <a:r>
                        <a:rPr lang="fr-FR" sz="11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exonération limitée à 63 960 € donc </a:t>
                      </a:r>
                      <a:r>
                        <a:rPr lang="fr-FR" sz="1100" b="1" spc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exonération = 63 960 € et assujettissement de 36 040 €</a:t>
                      </a:r>
                      <a:endParaRPr lang="fr-FR" sz="1100" b="1" spc="0" dirty="0">
                        <a:solidFill>
                          <a:srgbClr val="FF0000"/>
                        </a:solidFill>
                        <a:latin typeface="Trebuchet MS" panose="02020603050405020304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577179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C54DE7E1-E76D-3358-7709-BE7A31B40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1318"/>
              </p:ext>
            </p:extLst>
          </p:nvPr>
        </p:nvGraphicFramePr>
        <p:xfrm>
          <a:off x="428942" y="1030122"/>
          <a:ext cx="8616315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0797">
                  <a:extLst>
                    <a:ext uri="{9D8B030D-6E8A-4147-A177-3AD203B41FA5}">
                      <a16:colId xmlns:a16="http://schemas.microsoft.com/office/drawing/2014/main" val="287170455"/>
                    </a:ext>
                  </a:extLst>
                </a:gridCol>
                <a:gridCol w="6715518">
                  <a:extLst>
                    <a:ext uri="{9D8B030D-6E8A-4147-A177-3AD203B41FA5}">
                      <a16:colId xmlns:a16="http://schemas.microsoft.com/office/drawing/2014/main" val="3682852722"/>
                    </a:ext>
                  </a:extLst>
                </a:gridCol>
              </a:tblGrid>
              <a:tr h="79804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8640" marR="0" indent="0" algn="ctr">
                        <a:lnSpc>
                          <a:spcPts val="13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fr-FR" sz="14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100 000 ,00 €</a:t>
                      </a:r>
                      <a:endParaRPr lang="fr-FR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39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376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126990" y="5982970"/>
            <a:ext cx="1325880" cy="875030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76225" y="289561"/>
            <a:ext cx="8362950" cy="33908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900"/>
              </a:lnSpc>
            </a:pPr>
            <a:r>
              <a:rPr lang="fr-FR" sz="1800" b="1" spc="15" dirty="0">
                <a:solidFill>
                  <a:srgbClr val="000000"/>
                </a:solidFill>
                <a:latin typeface="Trebuchet MS" panose="02020603050405020304" pitchFamily="2"/>
              </a:rPr>
              <a:t>Troisième</a:t>
            </a:r>
            <a:r>
              <a:rPr lang="fr-FR" sz="180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 application, </a:t>
            </a:r>
            <a:r>
              <a:rPr lang="fr-FR" b="1" spc="-2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corrigé </a:t>
            </a:r>
          </a:p>
          <a:p>
            <a:pPr marL="548640" marR="0" indent="0" algn="l">
              <a:lnSpc>
                <a:spcPts val="1600"/>
              </a:lnSpc>
              <a:spcBef>
                <a:spcPts val="2810"/>
              </a:spcBef>
              <a:spcAft>
                <a:spcPts val="0"/>
              </a:spcAft>
            </a:pPr>
            <a:r>
              <a:rPr lang="fr-FR" sz="1200" b="1" spc="0" dirty="0">
                <a:solidFill>
                  <a:srgbClr val="000000"/>
                </a:solidFill>
                <a:latin typeface="Trebuchet MS" panose="02020603050405020304" pitchFamily="2"/>
              </a:rPr>
              <a:t>Calculs préalables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039023"/>
              </p:ext>
            </p:extLst>
          </p:nvPr>
        </p:nvGraphicFramePr>
        <p:xfrm>
          <a:off x="742434" y="1133411"/>
          <a:ext cx="7896741" cy="5163512"/>
        </p:xfrm>
        <a:graphic>
          <a:graphicData uri="http://schemas.openxmlformats.org/drawingml/2006/table">
            <a:tbl>
              <a:tblPr/>
              <a:tblGrid>
                <a:gridCol w="381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92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Calcul trimestriel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Décembre + Janvier + février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2350 +(2350/12*3) + 2 400 + 2 400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0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7 737,50 €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7 737,50 / 3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2 579,17 €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Calcul annuel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3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Décembre à février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(2 350 * 2) + 2 400 + 2 400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2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9 500,00 €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Mars N-1 à novembre N-1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(2 350 * 9 mois) + 980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22 630,00 €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Assiette annuelle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31 650,00 €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99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31 630 / 12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2 635,83 €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la plus favorable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2 635,83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05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Mois d’indemnisations jusqu’à 10 ans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4 * 10 ans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6 589,58 €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Nombre d’années au-delà de 10 ans jusqu’à 30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009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20 ans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429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Indemnisation de 10 ans à 30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3 * 20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17 572,60 €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Indemnisation au-delà de 30 ans = 5 ans et 9 mois = 5,75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2 * 5,75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7 578,01 €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légale totale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b="1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31 739,79 €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36719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Assiettes de cotisations sociales sur l’indemnité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100 000,00 – 63 960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36 040,00 €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381212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Assiette sur imposition sur le revenu de l’indemnité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100 000,00 – 63 960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36 040,00 €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235450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Assiette de CSG CRDS au taux de 6,80 et 2,90 % sur 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= assiette de cotisations sur indemnité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36 040,00 €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023109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Assiette de CSG CRDS au taux de 9,70% sur 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68 260,21 – 36 040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32 220,21 €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827792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Salaire brut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4 650,00 + 36 040,00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40 690,00 €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423962"/>
                  </a:ext>
                </a:extLst>
              </a:tr>
              <a:tr h="26109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Assujettissement sur impôt sur le revenu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b="1" spc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36 040,00 €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752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002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495935" y="331152"/>
            <a:ext cx="8482330" cy="3422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Troisième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 </a:t>
            </a: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application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, corrigé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E1D54C9-0C04-94DA-5193-DBA523A3F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898466"/>
              </p:ext>
            </p:extLst>
          </p:nvPr>
        </p:nvGraphicFramePr>
        <p:xfrm>
          <a:off x="1019254" y="988939"/>
          <a:ext cx="7708286" cy="3637380"/>
        </p:xfrm>
        <a:graphic>
          <a:graphicData uri="http://schemas.openxmlformats.org/drawingml/2006/table">
            <a:tbl>
              <a:tblPr/>
              <a:tblGrid>
                <a:gridCol w="1829677">
                  <a:extLst>
                    <a:ext uri="{9D8B030D-6E8A-4147-A177-3AD203B41FA5}">
                      <a16:colId xmlns:a16="http://schemas.microsoft.com/office/drawing/2014/main" val="3208060276"/>
                    </a:ext>
                  </a:extLst>
                </a:gridCol>
                <a:gridCol w="829853">
                  <a:extLst>
                    <a:ext uri="{9D8B030D-6E8A-4147-A177-3AD203B41FA5}">
                      <a16:colId xmlns:a16="http://schemas.microsoft.com/office/drawing/2014/main" val="1698106957"/>
                    </a:ext>
                  </a:extLst>
                </a:gridCol>
                <a:gridCol w="879844">
                  <a:extLst>
                    <a:ext uri="{9D8B030D-6E8A-4147-A177-3AD203B41FA5}">
                      <a16:colId xmlns:a16="http://schemas.microsoft.com/office/drawing/2014/main" val="2574975594"/>
                    </a:ext>
                  </a:extLst>
                </a:gridCol>
                <a:gridCol w="799858">
                  <a:extLst>
                    <a:ext uri="{9D8B030D-6E8A-4147-A177-3AD203B41FA5}">
                      <a16:colId xmlns:a16="http://schemas.microsoft.com/office/drawing/2014/main" val="1349956960"/>
                    </a:ext>
                  </a:extLst>
                </a:gridCol>
                <a:gridCol w="829853">
                  <a:extLst>
                    <a:ext uri="{9D8B030D-6E8A-4147-A177-3AD203B41FA5}">
                      <a16:colId xmlns:a16="http://schemas.microsoft.com/office/drawing/2014/main" val="3182214625"/>
                    </a:ext>
                  </a:extLst>
                </a:gridCol>
                <a:gridCol w="829853">
                  <a:extLst>
                    <a:ext uri="{9D8B030D-6E8A-4147-A177-3AD203B41FA5}">
                      <a16:colId xmlns:a16="http://schemas.microsoft.com/office/drawing/2014/main" val="3821603361"/>
                    </a:ext>
                  </a:extLst>
                </a:gridCol>
                <a:gridCol w="799858">
                  <a:extLst>
                    <a:ext uri="{9D8B030D-6E8A-4147-A177-3AD203B41FA5}">
                      <a16:colId xmlns:a16="http://schemas.microsoft.com/office/drawing/2014/main" val="194749130"/>
                    </a:ext>
                  </a:extLst>
                </a:gridCol>
                <a:gridCol w="909490">
                  <a:extLst>
                    <a:ext uri="{9D8B030D-6E8A-4147-A177-3AD203B41FA5}">
                      <a16:colId xmlns:a16="http://schemas.microsoft.com/office/drawing/2014/main" val="1287308551"/>
                    </a:ext>
                  </a:extLst>
                </a:gridCol>
              </a:tblGrid>
              <a:tr h="332818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fr-FR" sz="18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Regularisation</a:t>
                      </a:r>
                      <a:r>
                        <a:rPr lang="fr-FR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mensuelle progressive des plafonds de sécurité sociale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556089"/>
                  </a:ext>
                </a:extLst>
              </a:tr>
              <a:tr h="429442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186546"/>
                  </a:ext>
                </a:extLst>
              </a:tr>
              <a:tr h="33281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Plafond de sécurité sociale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3 666 €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681554"/>
                  </a:ext>
                </a:extLst>
              </a:tr>
              <a:tr h="343554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614517"/>
                  </a:ext>
                </a:extLst>
              </a:tr>
              <a:tr h="4294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Salaires bruts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Cumuls bruts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Plafonds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Plafonds </a:t>
                      </a:r>
                      <a:b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cumulés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TA/T1 </a:t>
                      </a:r>
                      <a:b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cumulées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TA/T1</a:t>
                      </a:r>
                      <a:b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 mois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TB/T2</a:t>
                      </a:r>
                      <a:b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du mois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842682"/>
                  </a:ext>
                </a:extLst>
              </a:tr>
              <a:tr h="38864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janvier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311524"/>
                  </a:ext>
                </a:extLst>
              </a:tr>
              <a:tr h="38864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février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4 800,00 €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7 332,00 €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4472C4"/>
                          </a:solidFill>
                          <a:effectLst/>
                          <a:latin typeface="Calibri" panose="020F0502020204030204" pitchFamily="34" charset="0"/>
                        </a:rPr>
                        <a:t>     4 800,00 €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24973"/>
                  </a:ext>
                </a:extLst>
              </a:tr>
              <a:tr h="38864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7 200,00 €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10 998,00 €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7 200,00 €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138964"/>
                  </a:ext>
                </a:extLst>
              </a:tr>
              <a:tr h="38864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9 600,00 €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14 664,00 €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9 600,00 €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22965"/>
                  </a:ext>
                </a:extLst>
              </a:tr>
              <a:tr h="2147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40 690,00 €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50 290,00 €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18 330,00 €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18 330,00 €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8 730,00 €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31 960,00 €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41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18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495935" y="331152"/>
            <a:ext cx="8482330" cy="3422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Troisième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 </a:t>
            </a: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application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, corrigé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1EE74DC-FFAB-AB20-F7F9-F7F469543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16236"/>
              </p:ext>
            </p:extLst>
          </p:nvPr>
        </p:nvGraphicFramePr>
        <p:xfrm>
          <a:off x="743266" y="875136"/>
          <a:ext cx="8092916" cy="2845838"/>
        </p:xfrm>
        <a:graphic>
          <a:graphicData uri="http://schemas.openxmlformats.org/drawingml/2006/table">
            <a:tbl>
              <a:tblPr/>
              <a:tblGrid>
                <a:gridCol w="3337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868">
                <a:tc gridSpan="3">
                  <a:txBody>
                    <a:bodyPr/>
                    <a:lstStyle/>
                    <a:p>
                      <a:pPr marL="97155" marR="0" indent="0" algn="ct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2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Taux de cotisations sur les tranches de salaires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Vieillesse sur TA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6,90%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121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Vieillesse sur BRUT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0,40%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376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Retraite + </a:t>
                      </a:r>
                      <a:r>
                        <a:rPr lang="fr-FR" sz="900" spc="0" dirty="0" err="1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CEG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sur TA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4,01%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8626"/>
                  </a:ext>
                </a:extLst>
              </a:tr>
              <a:tr h="250191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Taux global sur TA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endParaRPr lang="fr-FR" sz="900" b="1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11,31%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36010"/>
                  </a:ext>
                </a:extLst>
              </a:tr>
              <a:tr h="2496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6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Vieillesse sur TB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21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Vieillesse sur BRUT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0,40%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436297"/>
                  </a:ext>
                </a:extLst>
              </a:tr>
              <a:tr h="301868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Retraite + </a:t>
                      </a:r>
                      <a:r>
                        <a:rPr lang="fr-FR" sz="900" spc="0" dirty="0" err="1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CEG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sur TB et </a:t>
                      </a:r>
                      <a:r>
                        <a:rPr lang="fr-FR" sz="900" spc="0" dirty="0" err="1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T2</a:t>
                      </a: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8,64% +1,08%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9,72%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376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Taux global sur </a:t>
                      </a:r>
                      <a:r>
                        <a:rPr lang="fr-FR" sz="900" b="1" spc="0" dirty="0" err="1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T2</a:t>
                      </a: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et sur TB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10,12%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705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900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495935" y="331152"/>
            <a:ext cx="8482330" cy="3422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Troisième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 </a:t>
            </a: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application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, corrigé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1EE74DC-FFAB-AB20-F7F9-F7F469543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563396"/>
              </p:ext>
            </p:extLst>
          </p:nvPr>
        </p:nvGraphicFramePr>
        <p:xfrm>
          <a:off x="743266" y="983778"/>
          <a:ext cx="8047649" cy="1754725"/>
        </p:xfrm>
        <a:graphic>
          <a:graphicData uri="http://schemas.openxmlformats.org/drawingml/2006/table">
            <a:tbl>
              <a:tblPr/>
              <a:tblGrid>
                <a:gridCol w="3319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6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285">
                <a:tc gridSpan="3">
                  <a:txBody>
                    <a:bodyPr/>
                    <a:lstStyle/>
                    <a:p>
                      <a:pPr marL="97155" marR="0" indent="0" algn="ct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2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brut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92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2 400,00 €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64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1 250,00 €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724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Prorata de 13ème mois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2 400,00 / 12 * 5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1 000,00 €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8626"/>
                  </a:ext>
                </a:extLst>
              </a:tr>
              <a:tr h="20163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36 040,00 €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36010"/>
                  </a:ext>
                </a:extLst>
              </a:tr>
              <a:tr h="201192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brut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40 690,00 €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192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 noter la mutuelle salariale et patronale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40 690 * 1%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406,90 €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630860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18E4243-0C33-5B35-317F-9A91A5887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181033"/>
              </p:ext>
            </p:extLst>
          </p:nvPr>
        </p:nvGraphicFramePr>
        <p:xfrm>
          <a:off x="743266" y="3395419"/>
          <a:ext cx="8111023" cy="2189092"/>
        </p:xfrm>
        <a:graphic>
          <a:graphicData uri="http://schemas.openxmlformats.org/drawingml/2006/table">
            <a:tbl>
              <a:tblPr/>
              <a:tblGrid>
                <a:gridCol w="3345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781">
                <a:tc gridSpan="3">
                  <a:txBody>
                    <a:bodyPr/>
                    <a:lstStyle/>
                    <a:p>
                      <a:pPr marL="97155" marR="0" indent="0" algn="ct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2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Assiettes de cotisations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2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Sur tranche A/1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8 730,00 €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896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Sur tranche B/2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31 960,00 €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78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8626"/>
                  </a:ext>
                </a:extLst>
              </a:tr>
              <a:tr h="227742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b="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sur salaires et mutuelle patronale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((4 650,00 * 98,25) + 406,90 ))</a:t>
                      </a:r>
                    </a:p>
                  </a:txBody>
                  <a:tcPr marL="85725" marR="9525" marT="9525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4 975,53 €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36010"/>
                  </a:ext>
                </a:extLst>
              </a:tr>
              <a:tr h="2272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sur indemnité de licenciement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36 040,00 €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2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Assiette CSG CRDS aux taux de 6,8 et 2,9%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4 975,53 + 36 040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41 015,53 €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974472"/>
                  </a:ext>
                </a:extLst>
              </a:tr>
              <a:tr h="2272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125933"/>
                  </a:ext>
                </a:extLst>
              </a:tr>
              <a:tr h="22723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Assiette CSG CRDS au taux de 9,70%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68 260,21 – 36 040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32 220,21 €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290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480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495935" y="331152"/>
            <a:ext cx="8482330" cy="3422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Troisième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 </a:t>
            </a:r>
            <a:r>
              <a:rPr lang="fr-FR" sz="1950" b="1" spc="15" dirty="0">
                <a:solidFill>
                  <a:srgbClr val="000000"/>
                </a:solidFill>
                <a:latin typeface="Trebuchet MS" panose="02020603050405020304" pitchFamily="2"/>
              </a:rPr>
              <a:t>application</a:t>
            </a: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, corrigé</a:t>
            </a:r>
          </a:p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endParaRPr lang="fr-FR" sz="1950" b="1" spc="15" dirty="0">
              <a:solidFill>
                <a:srgbClr val="000000"/>
              </a:solidFill>
              <a:highlight>
                <a:srgbClr val="FFFF00"/>
              </a:highlight>
              <a:latin typeface="Trebuchet MS" panose="02020603050405020304" pitchFamily="2"/>
            </a:endParaRPr>
          </a:p>
          <a:p>
            <a:pPr marL="0" marR="0" indent="0" algn="ctr">
              <a:lnSpc>
                <a:spcPts val="2300"/>
              </a:lnSpc>
              <a:spcAft>
                <a:spcPts val="0"/>
              </a:spcAft>
            </a:pPr>
            <a:r>
              <a:rPr lang="fr-FR" sz="1600" b="1" i="1" spc="15" dirty="0">
                <a:solidFill>
                  <a:srgbClr val="000000"/>
                </a:solidFill>
                <a:latin typeface="Trebuchet MS" panose="02020603050405020304" pitchFamily="2"/>
              </a:rPr>
              <a:t>La cotisation d’équilibre technique CET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AD73158-F1AF-C0FE-743E-78DA46768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170270"/>
              </p:ext>
            </p:extLst>
          </p:nvPr>
        </p:nvGraphicFramePr>
        <p:xfrm>
          <a:off x="495935" y="1770124"/>
          <a:ext cx="7778931" cy="2575539"/>
        </p:xfrm>
        <a:graphic>
          <a:graphicData uri="http://schemas.openxmlformats.org/drawingml/2006/table">
            <a:tbl>
              <a:tblPr/>
              <a:tblGrid>
                <a:gridCol w="1935616">
                  <a:extLst>
                    <a:ext uri="{9D8B030D-6E8A-4147-A177-3AD203B41FA5}">
                      <a16:colId xmlns:a16="http://schemas.microsoft.com/office/drawing/2014/main" val="2650693417"/>
                    </a:ext>
                  </a:extLst>
                </a:gridCol>
                <a:gridCol w="1005065">
                  <a:extLst>
                    <a:ext uri="{9D8B030D-6E8A-4147-A177-3AD203B41FA5}">
                      <a16:colId xmlns:a16="http://schemas.microsoft.com/office/drawing/2014/main" val="4075900808"/>
                    </a:ext>
                  </a:extLst>
                </a:gridCol>
                <a:gridCol w="1070817">
                  <a:extLst>
                    <a:ext uri="{9D8B030D-6E8A-4147-A177-3AD203B41FA5}">
                      <a16:colId xmlns:a16="http://schemas.microsoft.com/office/drawing/2014/main" val="601549545"/>
                    </a:ext>
                  </a:extLst>
                </a:gridCol>
                <a:gridCol w="958099">
                  <a:extLst>
                    <a:ext uri="{9D8B030D-6E8A-4147-A177-3AD203B41FA5}">
                      <a16:colId xmlns:a16="http://schemas.microsoft.com/office/drawing/2014/main" val="3379934275"/>
                    </a:ext>
                  </a:extLst>
                </a:gridCol>
                <a:gridCol w="1005065">
                  <a:extLst>
                    <a:ext uri="{9D8B030D-6E8A-4147-A177-3AD203B41FA5}">
                      <a16:colId xmlns:a16="http://schemas.microsoft.com/office/drawing/2014/main" val="3103279600"/>
                    </a:ext>
                  </a:extLst>
                </a:gridCol>
                <a:gridCol w="958099">
                  <a:extLst>
                    <a:ext uri="{9D8B030D-6E8A-4147-A177-3AD203B41FA5}">
                      <a16:colId xmlns:a16="http://schemas.microsoft.com/office/drawing/2014/main" val="1103292504"/>
                    </a:ext>
                  </a:extLst>
                </a:gridCol>
                <a:gridCol w="846170">
                  <a:extLst>
                    <a:ext uri="{9D8B030D-6E8A-4147-A177-3AD203B41FA5}">
                      <a16:colId xmlns:a16="http://schemas.microsoft.com/office/drawing/2014/main" val="2310028898"/>
                    </a:ext>
                  </a:extLst>
                </a:gridCol>
              </a:tblGrid>
              <a:tr h="4800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Salaires bruts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Cumuls bruts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Plafonds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Plafonds </a:t>
                      </a:r>
                      <a:b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cumulés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Assiette CET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501508"/>
                  </a:ext>
                </a:extLst>
              </a:tr>
              <a:tr h="43444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janvier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980902"/>
                  </a:ext>
                </a:extLst>
              </a:tr>
              <a:tr h="43444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février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4 800,00 €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7 332,00 €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541757"/>
                  </a:ext>
                </a:extLst>
              </a:tr>
              <a:tr h="43444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7 200,00 €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10 998,00 €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661530"/>
                  </a:ext>
                </a:extLst>
              </a:tr>
              <a:tr h="43444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2 400,00 €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9 600,00 €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14 664,00 €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fr-FR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216140"/>
                  </a:ext>
                </a:extLst>
              </a:tr>
              <a:tr h="35772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40 690,00 €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50 290,00 €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3 666,00 €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18 330,00 €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50 290,00 €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5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870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idx="10"/>
          </p:nvPr>
        </p:nvSpPr>
        <p:spPr>
          <a:xfrm>
            <a:off x="283845" y="289561"/>
            <a:ext cx="8458200" cy="32089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900"/>
              </a:lnSpc>
            </a:pPr>
            <a:r>
              <a:rPr lang="fr-FR" sz="2000" b="1" spc="15" dirty="0">
                <a:solidFill>
                  <a:srgbClr val="000000"/>
                </a:solidFill>
                <a:latin typeface="Trebuchet MS" panose="02020603050405020304" pitchFamily="2"/>
              </a:rPr>
              <a:t>Troisième</a:t>
            </a:r>
            <a:r>
              <a:rPr lang="fr-FR" sz="200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 application, </a:t>
            </a:r>
            <a:r>
              <a:rPr lang="fr-FR" sz="2000" b="1" spc="-2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corrigé </a:t>
            </a:r>
          </a:p>
          <a:p>
            <a:pPr marL="548640" marR="0" indent="0" algn="l">
              <a:lnSpc>
                <a:spcPts val="1600"/>
              </a:lnSpc>
              <a:spcBef>
                <a:spcPts val="2835"/>
              </a:spcBef>
              <a:spcAft>
                <a:spcPts val="0"/>
              </a:spcAft>
            </a:pPr>
            <a:r>
              <a:rPr lang="fr-FR" sz="1400" b="1" spc="0" dirty="0">
                <a:solidFill>
                  <a:srgbClr val="000000"/>
                </a:solidFill>
                <a:latin typeface="Trebuchet MS" panose="02020603050405020304" pitchFamily="2"/>
              </a:rPr>
              <a:t>Calcul du salaire net à payer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BD3FB9C-D809-17D8-6FEA-941F816FE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88898"/>
              </p:ext>
            </p:extLst>
          </p:nvPr>
        </p:nvGraphicFramePr>
        <p:xfrm>
          <a:off x="598440" y="1246385"/>
          <a:ext cx="7460689" cy="5228186"/>
        </p:xfrm>
        <a:graphic>
          <a:graphicData uri="http://schemas.openxmlformats.org/drawingml/2006/table">
            <a:tbl>
              <a:tblPr/>
              <a:tblGrid>
                <a:gridCol w="276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2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1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75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2 400,00 €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86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1 250,00 €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731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Prorata de 13ème mois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2 400,00 / 12 * 5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1 000,00 €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75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36 040,00 €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8626"/>
                  </a:ext>
                </a:extLst>
              </a:tr>
              <a:tr h="229376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brut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40 690,00 €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36010"/>
                  </a:ext>
                </a:extLst>
              </a:tr>
              <a:tr h="229376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sur TA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8 730 * 11,31 %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987,36 €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942623"/>
                  </a:ext>
                </a:extLst>
              </a:tr>
              <a:tr h="22886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sur TB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31 960,00 * 10,12%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3 234,35 €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86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déductible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41 015,53 * 6,80%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2 789,06 €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869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41 015,53 * 2,90%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1 189,45 €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84321"/>
                  </a:ext>
                </a:extLst>
              </a:tr>
              <a:tr h="257731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au taux de 9,70% sur 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 32 220,21 * 9,70%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3 125,36 €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436297"/>
                  </a:ext>
                </a:extLst>
              </a:tr>
              <a:tr h="27675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de mutuelle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40 690 * 1%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406,90 €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75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Cotisation CET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   50 290 * 0,14%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70,41 €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705756"/>
                  </a:ext>
                </a:extLst>
              </a:tr>
              <a:tr h="27675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Total des retenues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11 802,79 €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015673"/>
                  </a:ext>
                </a:extLst>
              </a:tr>
              <a:tr h="229376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NET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40 690 – 11 802,79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28 887,21 €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75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 exonérée de cotisations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100 000 – 36 040,00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63 960,00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 avant 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40 690 – 11 802,79 + 63 960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92 847,21 €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169032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imposable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40 690 –11 802,79 + 406,90 +3 125,36 + 1 189,45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33 608,92 €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92855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33 608,92 * 6,3%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2 117,36 €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31933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92 847,21 – 2 117,36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90 729,05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599169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Forfait social de 20%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 car licenciement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EXONERATION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48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73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142875" y="2451735"/>
            <a:ext cx="8467725" cy="6534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ctr">
              <a:spcAft>
                <a:spcPts val="0"/>
              </a:spcAft>
            </a:pPr>
            <a:r>
              <a:rPr lang="fr-FR" sz="2800" b="1" spc="15" dirty="0">
                <a:solidFill>
                  <a:srgbClr val="FF0000"/>
                </a:solidFill>
                <a:latin typeface="Times New Roman" panose="02020603050405020304" pitchFamily="1"/>
              </a:rPr>
              <a:t>Les applications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126990" y="5982970"/>
            <a:ext cx="1325880" cy="875030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86340" y="75415"/>
            <a:ext cx="8375879" cy="34412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fr-FR" sz="1600" b="1" spc="-20" dirty="0">
                <a:solidFill>
                  <a:srgbClr val="000000"/>
                </a:solidFill>
                <a:latin typeface="Trebuchet MS" panose="02020603050405020304" pitchFamily="2"/>
              </a:rPr>
              <a:t>Quatrième application, corrigé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270ACC1-D847-0749-CC5F-002AE941D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96963"/>
              </p:ext>
            </p:extLst>
          </p:nvPr>
        </p:nvGraphicFramePr>
        <p:xfrm>
          <a:off x="1554505" y="766362"/>
          <a:ext cx="5579626" cy="5388796"/>
        </p:xfrm>
        <a:graphic>
          <a:graphicData uri="http://schemas.openxmlformats.org/drawingml/2006/table">
            <a:tbl>
              <a:tblPr/>
              <a:tblGrid>
                <a:gridCol w="2002503">
                  <a:extLst>
                    <a:ext uri="{9D8B030D-6E8A-4147-A177-3AD203B41FA5}">
                      <a16:colId xmlns:a16="http://schemas.microsoft.com/office/drawing/2014/main" val="3354517779"/>
                    </a:ext>
                  </a:extLst>
                </a:gridCol>
                <a:gridCol w="3577123">
                  <a:extLst>
                    <a:ext uri="{9D8B030D-6E8A-4147-A177-3AD203B41FA5}">
                      <a16:colId xmlns:a16="http://schemas.microsoft.com/office/drawing/2014/main" val="3714944018"/>
                    </a:ext>
                  </a:extLst>
                </a:gridCol>
              </a:tblGrid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lundi 27 mars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signature de la convention</a:t>
                      </a:r>
                    </a:p>
                  </a:txBody>
                  <a:tcPr marL="6094" marR="6094" marT="6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787007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mardi 28 mars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Période de rétractation (15 jours calendaires)</a:t>
                      </a:r>
                    </a:p>
                  </a:txBody>
                  <a:tcPr marL="6094" marR="6094" marT="60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397276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mercredi 29 mars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43415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jeudi 30 mars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889360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vendredi 31 mars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190015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samedi 1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14996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dimanche 2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896980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lundi 3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079215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mardi 4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630743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mercredi 5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442244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jeudi 6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422371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vendredi 7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632845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samedi 8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232265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dimanche 9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196101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lundi 10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00979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mardi 11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64150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mercredi 12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Envoi de la demande d'homologation</a:t>
                      </a:r>
                    </a:p>
                  </a:txBody>
                  <a:tcPr marL="6094" marR="6094" marT="6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273274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jeudi 13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Réception de la demande d'homologation</a:t>
                      </a:r>
                    </a:p>
                  </a:txBody>
                  <a:tcPr marL="6094" marR="6094" marT="6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779472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vendredi 14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Période d'homologation (15 jours ouvrables)</a:t>
                      </a:r>
                    </a:p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NB : Le premier mai décale la période d’une journée</a:t>
                      </a:r>
                    </a:p>
                  </a:txBody>
                  <a:tcPr marL="6094" marR="6094" marT="60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658137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samedi 15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054126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lundi 17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999877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mardi 18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807178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mercredi 19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301500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jeudi 20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083574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vendredi 21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533604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samedi 22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819362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lundi 24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22216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mardi 25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287881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mercredi 26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428029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jeudi 27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417659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vendredi 28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487400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samedi 29 avril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029107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mardi 2 mai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718266"/>
                  </a:ext>
                </a:extLst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mercredi 3 mai 2023</a:t>
                      </a:r>
                    </a:p>
                  </a:txBody>
                  <a:tcPr marL="6094" marR="6094" marT="6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rupture possible</a:t>
                      </a:r>
                    </a:p>
                  </a:txBody>
                  <a:tcPr marL="6094" marR="6094" marT="6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99504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126990" y="5982970"/>
            <a:ext cx="1325880" cy="875030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76225" y="289560"/>
            <a:ext cx="8458200" cy="11150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fr-FR" sz="2000" b="1" spc="-20" dirty="0">
                <a:solidFill>
                  <a:srgbClr val="000000"/>
                </a:solidFill>
                <a:latin typeface="Trebuchet MS" panose="02020603050405020304" pitchFamily="2"/>
              </a:rPr>
              <a:t>Quatrième application, corrigé </a:t>
            </a:r>
          </a:p>
          <a:p>
            <a:pPr marL="548640" marR="0" indent="0" algn="l">
              <a:lnSpc>
                <a:spcPts val="1600"/>
              </a:lnSpc>
              <a:spcBef>
                <a:spcPts val="2810"/>
              </a:spcBef>
              <a:spcAft>
                <a:spcPts val="0"/>
              </a:spcAft>
            </a:pPr>
            <a:r>
              <a:rPr lang="fr-FR" sz="1400" b="1" spc="0" dirty="0">
                <a:solidFill>
                  <a:srgbClr val="000000"/>
                </a:solidFill>
                <a:latin typeface="Trebuchet MS" panose="02020603050405020304" pitchFamily="2"/>
              </a:rPr>
              <a:t>Calcul de l’indemnité de licenciement 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01165"/>
              </p:ext>
            </p:extLst>
          </p:nvPr>
        </p:nvGraphicFramePr>
        <p:xfrm>
          <a:off x="723264" y="1404620"/>
          <a:ext cx="7383781" cy="2896776"/>
        </p:xfrm>
        <a:graphic>
          <a:graphicData uri="http://schemas.openxmlformats.org/drawingml/2006/table">
            <a:tbl>
              <a:tblPr/>
              <a:tblGrid>
                <a:gridCol w="2494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0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548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000" b="1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Calcul trimestriel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87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Salaires cumulés des 3 mois précédents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0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7 500,00 €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30"/>
                        </a:spcAft>
                      </a:pPr>
                      <a:r>
                        <a:rPr lang="fr-FR" sz="1000" spc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7 500 / 3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2 500,00 €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87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1000" spc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Calcul annuel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87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380"/>
                        </a:spcAft>
                      </a:pPr>
                      <a:r>
                        <a:rPr lang="fr-FR" sz="1000" spc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Salaires cumulés des 12 mois précédents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25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30 000,00 €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1000" spc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30 000 / 12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2 500,00 €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87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05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Ancienneté jusqu’à la date de rupture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En mois complets donc du 1 / 4 / N-1 au 3/5/N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13 mois = 1 an + 1/12 = 1,0833 an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87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Indemnité de rupture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eaLnBrk="1" fontAlgn="auto" latinLnBrk="0" hangingPunct="1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1 / 4 * 1,0833 ans * 2 500,00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009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677,06 €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656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Cotisations sociales sur l’indemnité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1000" spc="0" dirty="0">
                        <a:solidFill>
                          <a:schemeClr val="tx1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381212"/>
                  </a:ext>
                </a:extLst>
              </a:tr>
              <a:tr h="266656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Imposition sur le revenu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1000" spc="0" dirty="0">
                        <a:solidFill>
                          <a:schemeClr val="tx1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kumimoji="0" lang="fr-FR" sz="1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20603050405020304" pitchFamily="2"/>
                          <a:ea typeface="+mn-ea"/>
                          <a:cs typeface="+mn-cs"/>
                        </a:rPr>
                        <a:t>Exonération</a:t>
                      </a:r>
                      <a:endParaRPr kumimoji="0" lang="fr-FR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20603050405020304" pitchFamily="2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879948"/>
                  </a:ext>
                </a:extLst>
              </a:tr>
              <a:tr h="266656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1000" spc="0" dirty="0">
                          <a:solidFill>
                            <a:schemeClr val="tx1"/>
                          </a:solidFill>
                          <a:latin typeface="Trebuchet MS" panose="02020603050405020304" pitchFamily="2"/>
                        </a:rPr>
                        <a:t>Assiette CSG CRDS sur 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1000" spc="0" dirty="0">
                        <a:solidFill>
                          <a:schemeClr val="tx1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kumimoji="0" lang="fr-FR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20603050405020304" pitchFamily="2"/>
                          <a:ea typeface="+mn-ea"/>
                          <a:cs typeface="+mn-cs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9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964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126990" y="5982970"/>
            <a:ext cx="1325880" cy="875030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76225" y="289560"/>
            <a:ext cx="8458200" cy="11150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fr-FR" sz="2000" b="1" spc="-20" dirty="0">
                <a:solidFill>
                  <a:srgbClr val="000000"/>
                </a:solidFill>
                <a:latin typeface="Trebuchet MS" panose="02020603050405020304" pitchFamily="2"/>
              </a:rPr>
              <a:t>Quatrième application, corrigé </a:t>
            </a:r>
          </a:p>
          <a:p>
            <a:pPr marL="548640" marR="0" indent="0" algn="l">
              <a:lnSpc>
                <a:spcPts val="1600"/>
              </a:lnSpc>
              <a:spcBef>
                <a:spcPts val="2810"/>
              </a:spcBef>
              <a:spcAft>
                <a:spcPts val="0"/>
              </a:spcAft>
            </a:pPr>
            <a:r>
              <a:rPr lang="fr-FR" sz="1400" b="1" spc="0" dirty="0">
                <a:solidFill>
                  <a:srgbClr val="000000"/>
                </a:solidFill>
                <a:latin typeface="Trebuchet MS" panose="02020603050405020304" pitchFamily="2"/>
              </a:rPr>
              <a:t>Calcul de la retenue pour absences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03251"/>
              </p:ext>
            </p:extLst>
          </p:nvPr>
        </p:nvGraphicFramePr>
        <p:xfrm>
          <a:off x="723264" y="1723374"/>
          <a:ext cx="7697471" cy="1052742"/>
        </p:xfrm>
        <a:graphic>
          <a:graphicData uri="http://schemas.openxmlformats.org/drawingml/2006/table">
            <a:tbl>
              <a:tblPr/>
              <a:tblGrid>
                <a:gridCol w="4487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548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0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Nombre de jours ouvrés en mai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23 jours ouvrés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87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Rémunération par jour ouvré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2 500 / 23 j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0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108,70 €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450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3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Jours ouvrés d’absence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Du mercredi 3 au vendredi 31 mai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21 jours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872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 pour absence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21 j * 108,70 €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2 282,70 €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218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idx="10"/>
          </p:nvPr>
        </p:nvSpPr>
        <p:spPr>
          <a:xfrm>
            <a:off x="283845" y="289560"/>
            <a:ext cx="8458200" cy="8706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fr-FR" sz="2000" b="1" spc="-20" dirty="0">
                <a:solidFill>
                  <a:srgbClr val="000000"/>
                </a:solidFill>
                <a:latin typeface="Trebuchet MS" panose="02020603050405020304" pitchFamily="2"/>
              </a:rPr>
              <a:t>Quatrième application, corrigé </a:t>
            </a:r>
          </a:p>
          <a:p>
            <a:pPr marL="548640" marR="0" indent="0" algn="l">
              <a:lnSpc>
                <a:spcPts val="1600"/>
              </a:lnSpc>
              <a:spcBef>
                <a:spcPts val="2835"/>
              </a:spcBef>
              <a:spcAft>
                <a:spcPts val="0"/>
              </a:spcAft>
            </a:pPr>
            <a:r>
              <a:rPr lang="fr-FR" sz="1400" b="1" spc="0" dirty="0">
                <a:solidFill>
                  <a:srgbClr val="000000"/>
                </a:solidFill>
                <a:latin typeface="Trebuchet MS" panose="02020603050405020304" pitchFamily="2"/>
              </a:rPr>
              <a:t>Calcul du salaire net à payer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76519"/>
              </p:ext>
            </p:extLst>
          </p:nvPr>
        </p:nvGraphicFramePr>
        <p:xfrm>
          <a:off x="688975" y="1532890"/>
          <a:ext cx="8053070" cy="4791563"/>
        </p:xfrm>
        <a:graphic>
          <a:graphicData uri="http://schemas.openxmlformats.org/drawingml/2006/table">
            <a:tbl>
              <a:tblPr/>
              <a:tblGrid>
                <a:gridCol w="4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98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2 500,00 €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09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10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750,00 €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42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 pour absence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21 j * 108,70 €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- 2 282,70 €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98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brut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967,30 €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8626"/>
                  </a:ext>
                </a:extLst>
              </a:tr>
              <a:tr h="247642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= (vieillesse + retraite)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967,30 * 11,31 %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109,40 €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874586"/>
                  </a:ext>
                </a:extLst>
              </a:tr>
              <a:tr h="24709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déductible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((967,30 * 98,25%)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+ 27 </a:t>
                      </a: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)) * 6,80% </a:t>
                      </a:r>
                      <a:endParaRPr lang="fr-FR" sz="10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66,46 €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09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((967,30 * 98,25%)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+ 27 </a:t>
                      </a: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)) * 2,90% </a:t>
                      </a:r>
                      <a:endParaRPr lang="fr-FR" sz="10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28,34 €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98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sur 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436297"/>
                  </a:ext>
                </a:extLst>
              </a:tr>
              <a:tr h="26298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de prévoyance et mutuelle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27,00 €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98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Total des retenues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231,20 €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253091"/>
                  </a:ext>
                </a:extLst>
              </a:tr>
              <a:tr h="26298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677,06 €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57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 avant 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967,30 – 231,20 + 677,06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1 413,16 €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57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169032"/>
                  </a:ext>
                </a:extLst>
              </a:tr>
              <a:tr h="25257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imposable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967,30 – 231,20 + 27,00 +28,34</a:t>
                      </a:r>
                      <a:endParaRPr lang="fr-FR" sz="10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791,44 €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92855"/>
                  </a:ext>
                </a:extLst>
              </a:tr>
              <a:tr h="25257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791,44 * 5,4%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42,74 €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31933"/>
                  </a:ext>
                </a:extLst>
              </a:tr>
              <a:tr h="25257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1 413,16 – 42,74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1 370,42 €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599169"/>
                  </a:ext>
                </a:extLst>
              </a:tr>
              <a:tr h="25257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10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5898"/>
                  </a:ext>
                </a:extLst>
              </a:tr>
              <a:tr h="252573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Forfait social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677,06 * 20%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135,41 €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925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02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579120" y="248920"/>
            <a:ext cx="7628890" cy="5956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Première application, énoncé </a:t>
            </a:r>
          </a:p>
          <a:p>
            <a:pPr marL="0" marR="0" indent="0" algn="l">
              <a:lnSpc>
                <a:spcPts val="2300"/>
              </a:lnSpc>
              <a:spcBef>
                <a:spcPts val="135"/>
              </a:spcBef>
              <a:spcAft>
                <a:spcPts val="0"/>
              </a:spcAft>
            </a:pPr>
            <a:r>
              <a:rPr lang="fr-FR" sz="1950" b="1" spc="5" dirty="0">
                <a:solidFill>
                  <a:srgbClr val="000000"/>
                </a:solidFill>
                <a:latin typeface="Trebuchet MS" panose="02020603050405020304" pitchFamily="2"/>
              </a:rPr>
              <a:t>L’indemnité correspond à l’indemnité légale ou conventionnelle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1193165" y="1140969"/>
            <a:ext cx="6436360" cy="2292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00" b="1" spc="-5" dirty="0">
                <a:solidFill>
                  <a:srgbClr val="000000"/>
                </a:solidFill>
                <a:latin typeface="Trebuchet MS" panose="02020603050405020304" pitchFamily="2"/>
              </a:rPr>
              <a:t>Calculez les éléments de bulletin de mai : </a:t>
            </a:r>
          </a:p>
        </p:txBody>
      </p:sp>
      <p:graphicFrame>
        <p:nvGraphicFramePr>
          <p:cNvPr id="2" name="Tableau 8">
            <a:extLst>
              <a:ext uri="{FF2B5EF4-FFF2-40B4-BE49-F238E27FC236}">
                <a16:creationId xmlns:a16="http://schemas.microsoft.com/office/drawing/2014/main" id="{6766709B-1B3F-AD17-BB70-7EA729D4A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0612"/>
              </p:ext>
            </p:extLst>
          </p:nvPr>
        </p:nvGraphicFramePr>
        <p:xfrm>
          <a:off x="579120" y="1557196"/>
          <a:ext cx="7701927" cy="4141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6200">
                  <a:extLst>
                    <a:ext uri="{9D8B030D-6E8A-4147-A177-3AD203B41FA5}">
                      <a16:colId xmlns:a16="http://schemas.microsoft.com/office/drawing/2014/main" val="200562140"/>
                    </a:ext>
                  </a:extLst>
                </a:gridCol>
                <a:gridCol w="2545727">
                  <a:extLst>
                    <a:ext uri="{9D8B030D-6E8A-4147-A177-3AD203B41FA5}">
                      <a16:colId xmlns:a16="http://schemas.microsoft.com/office/drawing/2014/main" val="1604535132"/>
                    </a:ext>
                  </a:extLst>
                </a:gridCol>
              </a:tblGrid>
              <a:tr h="229283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1105"/>
                        </a:spcBef>
                        <a:spcAft>
                          <a:spcPts val="9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l’année du licenciement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2 400,00 €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83146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1105"/>
                        </a:spcBef>
                        <a:spcAft>
                          <a:spcPts val="9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l’année précédente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2 350,00 €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04984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4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rupture de contrat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31/5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590249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4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notification du licenciement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1/3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707003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75"/>
                        </a:spcBef>
                        <a:spcAft>
                          <a:spcPts val="54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Primes exceptionnelle l’année précédente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450,00 € en avril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35602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Prime de nuit l’année précédente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980,00 € en septembre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46462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13ème mois en décembre payée au prorata en mois complets en cas de sortie </a:t>
                      </a: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du salarié</a:t>
                      </a: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2 350,00 €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404804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Ancienneté ininterrompue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35 ans, 9 mois et 7 jours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48856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Ancienneté totale avec une année d’interruption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40 ans au total interruption incluse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24001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Mutuelle salariale et patronale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1% du brut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182102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1 250,00 €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45879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Taux de prélèvement à la source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6,30%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161499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de licenciement sur 30 ans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Indemnité légale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4586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lvl="0" indent="0" algn="l" defTabSz="914400" eaLnBrk="1" fontAlgn="auto" latinLnBrk="0" hangingPunct="1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de licenciement après 30 ans d’ancienneté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900" dirty="0"/>
                        <a:t>½ mois par année d’ancienneté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840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17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579120" y="248920"/>
            <a:ext cx="7628890" cy="5956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Deuxième application, énoncé </a:t>
            </a:r>
          </a:p>
          <a:p>
            <a:pPr marL="0" marR="0" indent="0" algn="l">
              <a:lnSpc>
                <a:spcPts val="2300"/>
              </a:lnSpc>
              <a:spcBef>
                <a:spcPts val="135"/>
              </a:spcBef>
              <a:spcAft>
                <a:spcPts val="0"/>
              </a:spcAft>
            </a:pPr>
            <a:r>
              <a:rPr lang="fr-FR" sz="1950" b="1" spc="5" dirty="0">
                <a:solidFill>
                  <a:srgbClr val="000000"/>
                </a:solidFill>
                <a:latin typeface="Trebuchet MS" panose="02020603050405020304" pitchFamily="2"/>
              </a:rPr>
              <a:t>L’indemnité correspond à l’indemnité légale ou conventionnelle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1193165" y="1140969"/>
            <a:ext cx="6436360" cy="2292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00" b="1" spc="-5" dirty="0">
                <a:solidFill>
                  <a:srgbClr val="000000"/>
                </a:solidFill>
                <a:latin typeface="Trebuchet MS" panose="02020603050405020304" pitchFamily="2"/>
              </a:rPr>
              <a:t>Calculez les éléments de bulletin de mai : </a:t>
            </a:r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C75AE057-C3E8-F554-66AF-2B42638F7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797169"/>
              </p:ext>
            </p:extLst>
          </p:nvPr>
        </p:nvGraphicFramePr>
        <p:xfrm>
          <a:off x="757555" y="1666623"/>
          <a:ext cx="7701927" cy="4513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6200">
                  <a:extLst>
                    <a:ext uri="{9D8B030D-6E8A-4147-A177-3AD203B41FA5}">
                      <a16:colId xmlns:a16="http://schemas.microsoft.com/office/drawing/2014/main" val="200562140"/>
                    </a:ext>
                  </a:extLst>
                </a:gridCol>
                <a:gridCol w="2545727">
                  <a:extLst>
                    <a:ext uri="{9D8B030D-6E8A-4147-A177-3AD203B41FA5}">
                      <a16:colId xmlns:a16="http://schemas.microsoft.com/office/drawing/2014/main" val="1604535132"/>
                    </a:ext>
                  </a:extLst>
                </a:gridCol>
              </a:tblGrid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1105"/>
                        </a:spcBef>
                        <a:spcAft>
                          <a:spcPts val="9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l’année du licenciement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2 400,00 €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83146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1105"/>
                        </a:spcBef>
                        <a:spcAft>
                          <a:spcPts val="9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l’année précédente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2 350,00 €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04984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48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rupture de contrat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31/5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590249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48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notification du licenciement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1/3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707003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75"/>
                        </a:spcBef>
                        <a:spcAft>
                          <a:spcPts val="545"/>
                        </a:spcAft>
                      </a:pPr>
                      <a:r>
                        <a:rPr lang="fr-FR" sz="1000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Prime exceptionnelle l’année précédente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>
                          <a:solidFill>
                            <a:srgbClr val="FF0000"/>
                          </a:solidFill>
                        </a:rPr>
                        <a:t>450,00 € en avril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35602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Prime de nuit l’année précédente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980,00 € en septembre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46462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13ème mois en décembre payée au prorata en mois complets en cas de sortie </a:t>
                      </a:r>
                      <a:r>
                        <a:rPr lang="fr-FR" sz="10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du salarié</a:t>
                      </a: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2 350,00 €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404804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5"/>
                        </a:spcBef>
                        <a:spcAft>
                          <a:spcPts val="50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Ancienneté ininterrompue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35 ans, 9 mois et 7 jours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48856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Ancienneté totale avec une année d’interruption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40 ans au total interruption incluse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24001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Mutuelle salariale et patronale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1% du brut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182102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1 250,00 €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45879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Taux de prélèvement à la source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6,30%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161499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de licenciement sur 30 ans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Indemnité légale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4586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lvl="0" indent="0" algn="l" defTabSz="914400" eaLnBrk="1" fontAlgn="auto" latinLnBrk="0" hangingPunct="1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de licenciement après 30 ans d’ancienneté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½ mois par année d’ancienneté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840502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lvl="0" indent="0" algn="l" defTabSz="914400" eaLnBrk="1" fontAlgn="auto" latinLnBrk="0" hangingPunct="1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versée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50 000,00 €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47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41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579120" y="248920"/>
            <a:ext cx="7628890" cy="3225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Troisième application, énoncé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1193165" y="1140969"/>
            <a:ext cx="6436360" cy="2292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00" b="1" spc="-5" dirty="0">
                <a:solidFill>
                  <a:srgbClr val="000000"/>
                </a:solidFill>
                <a:latin typeface="Trebuchet MS" panose="02020603050405020304" pitchFamily="2"/>
              </a:rPr>
              <a:t>Calculez les éléments de bulletin de mai : </a:t>
            </a:r>
          </a:p>
        </p:txBody>
      </p:sp>
      <p:graphicFrame>
        <p:nvGraphicFramePr>
          <p:cNvPr id="2" name="Tableau 8">
            <a:extLst>
              <a:ext uri="{FF2B5EF4-FFF2-40B4-BE49-F238E27FC236}">
                <a16:creationId xmlns:a16="http://schemas.microsoft.com/office/drawing/2014/main" id="{56F4953E-21D6-CEFB-FCC9-6D7447156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07324"/>
              </p:ext>
            </p:extLst>
          </p:nvPr>
        </p:nvGraphicFramePr>
        <p:xfrm>
          <a:off x="784715" y="1655224"/>
          <a:ext cx="7701927" cy="4513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6200">
                  <a:extLst>
                    <a:ext uri="{9D8B030D-6E8A-4147-A177-3AD203B41FA5}">
                      <a16:colId xmlns:a16="http://schemas.microsoft.com/office/drawing/2014/main" val="200562140"/>
                    </a:ext>
                  </a:extLst>
                </a:gridCol>
                <a:gridCol w="2545727">
                  <a:extLst>
                    <a:ext uri="{9D8B030D-6E8A-4147-A177-3AD203B41FA5}">
                      <a16:colId xmlns:a16="http://schemas.microsoft.com/office/drawing/2014/main" val="1604535132"/>
                    </a:ext>
                  </a:extLst>
                </a:gridCol>
              </a:tblGrid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1105"/>
                        </a:spcBef>
                        <a:spcAft>
                          <a:spcPts val="9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l’année du licenciement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2 400,00 €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83146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1105"/>
                        </a:spcBef>
                        <a:spcAft>
                          <a:spcPts val="9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l’année précédente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2 350,00 €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04984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48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rupture de contrat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31/5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590249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48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notification du licenciement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1/3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707003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75"/>
                        </a:spcBef>
                        <a:spcAft>
                          <a:spcPts val="545"/>
                        </a:spcAft>
                      </a:pPr>
                      <a:r>
                        <a:rPr lang="fr-FR" sz="1000" spc="0" dirty="0">
                          <a:solidFill>
                            <a:srgbClr val="FF0000"/>
                          </a:solidFill>
                          <a:latin typeface="Trebuchet MS" panose="02020603050405020304" pitchFamily="2"/>
                        </a:rPr>
                        <a:t>Prime exceptionnelle l’année précédente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>
                          <a:solidFill>
                            <a:srgbClr val="FF0000"/>
                          </a:solidFill>
                        </a:rPr>
                        <a:t>450,00 € en avril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35602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Prime de nuit l’année précédente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980,00 € en septembre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46462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13ème mois en décembre payée au prorata en mois complets en cas de sortie </a:t>
                      </a:r>
                      <a:r>
                        <a:rPr lang="fr-FR" sz="10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du salarié</a:t>
                      </a:r>
                      <a:endParaRPr lang="fr-FR" sz="10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2 350,00 €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404804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5"/>
                        </a:spcBef>
                        <a:spcAft>
                          <a:spcPts val="50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Ancienneté ininterrompue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35 ans, 9 mois et 7 jours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48856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Ancienneté totale avec une année d’interruption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40 ans au total interruption incluse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24001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Mutuelle salariale et patronale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1% du brut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182102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1 250,00 €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45879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Taux de prélèvement à la source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6,30%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161499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de licenciement sur 30 ans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Indemnité légale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4586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lvl="0" indent="0" algn="l" defTabSz="914400" eaLnBrk="1" fontAlgn="auto" latinLnBrk="0" hangingPunct="1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de licenciement après 30 ans d’ancienneté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½ mois par année d’ancienneté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840502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lvl="0" indent="0" algn="l" defTabSz="914400" eaLnBrk="1" fontAlgn="auto" latinLnBrk="0" hangingPunct="1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versée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100 000,00 €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47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50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579120" y="248920"/>
            <a:ext cx="7628890" cy="3225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2200"/>
              </a:lnSpc>
              <a:spcAft>
                <a:spcPts val="0"/>
              </a:spcAft>
            </a:pPr>
            <a:r>
              <a:rPr lang="fr-FR" sz="195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Quatrième application, énoncé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1193165" y="1140969"/>
            <a:ext cx="6436360" cy="2292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00" b="1" spc="-5" dirty="0">
                <a:solidFill>
                  <a:srgbClr val="000000"/>
                </a:solidFill>
                <a:latin typeface="Trebuchet MS" panose="02020603050405020304" pitchFamily="2"/>
              </a:rPr>
              <a:t>Calculez les éléments de bulletin de mai : </a:t>
            </a:r>
          </a:p>
        </p:txBody>
      </p:sp>
      <p:graphicFrame>
        <p:nvGraphicFramePr>
          <p:cNvPr id="2" name="Tableau 8">
            <a:extLst>
              <a:ext uri="{FF2B5EF4-FFF2-40B4-BE49-F238E27FC236}">
                <a16:creationId xmlns:a16="http://schemas.microsoft.com/office/drawing/2014/main" id="{56F4953E-21D6-CEFB-FCC9-6D7447156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53093"/>
              </p:ext>
            </p:extLst>
          </p:nvPr>
        </p:nvGraphicFramePr>
        <p:xfrm>
          <a:off x="784715" y="1655224"/>
          <a:ext cx="7701927" cy="2708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6200">
                  <a:extLst>
                    <a:ext uri="{9D8B030D-6E8A-4147-A177-3AD203B41FA5}">
                      <a16:colId xmlns:a16="http://schemas.microsoft.com/office/drawing/2014/main" val="200562140"/>
                    </a:ext>
                  </a:extLst>
                </a:gridCol>
                <a:gridCol w="2545727">
                  <a:extLst>
                    <a:ext uri="{9D8B030D-6E8A-4147-A177-3AD203B41FA5}">
                      <a16:colId xmlns:a16="http://schemas.microsoft.com/office/drawing/2014/main" val="1604535132"/>
                    </a:ext>
                  </a:extLst>
                </a:gridCol>
              </a:tblGrid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1105"/>
                        </a:spcBef>
                        <a:spcAft>
                          <a:spcPts val="93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2 500,00 €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83146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48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rupture de contrat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Date à calculer d’après les données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7500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05"/>
                        </a:spcBef>
                        <a:spcAft>
                          <a:spcPts val="50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d’entrée dans l’entreprise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1/4/2022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46462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2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Mutuelle salariale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27,00 €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404804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00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Mutuelle patronale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27,00 €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488566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 due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750,00 €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240018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Taux de prélèvement à la source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5,4%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182102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Date de signature de la convention de rupture conventionnelle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Lundi 27 mars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458795"/>
                  </a:ext>
                </a:extLst>
              </a:tr>
              <a:tr h="300925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ts val="1400"/>
                        </a:lnSpc>
                        <a:spcBef>
                          <a:spcPts val="625"/>
                        </a:spcBef>
                        <a:spcAft>
                          <a:spcPts val="575"/>
                        </a:spcAft>
                      </a:pPr>
                      <a:r>
                        <a:rPr lang="fr-FR" sz="10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Montant de l’indemnité de rupture conventionnelle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/>
                        <a:t>Indemnité légale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161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40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719572" y="2276872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prstClr val="black"/>
                </a:solidFill>
              </a:rPr>
              <a:t>Vous êtes actuellement en phase de traitement du cas pratique</a:t>
            </a:r>
          </a:p>
          <a:p>
            <a:pPr algn="ctr"/>
            <a:endParaRPr lang="fr-FR" sz="3200" b="1" dirty="0">
              <a:solidFill>
                <a:prstClr val="black"/>
              </a:solidFill>
            </a:endParaRPr>
          </a:p>
          <a:p>
            <a:pPr algn="ctr"/>
            <a:r>
              <a:rPr lang="fr-FR" sz="3200" b="1" dirty="0">
                <a:solidFill>
                  <a:prstClr val="black"/>
                </a:solidFill>
              </a:rPr>
              <a:t>Interrompez la vidéo et nous nous retrouverons pour comparer nos résultats</a:t>
            </a:r>
          </a:p>
        </p:txBody>
      </p:sp>
    </p:spTree>
    <p:extLst>
      <p:ext uri="{BB962C8B-B14F-4D97-AF65-F5344CB8AC3E}">
        <p14:creationId xmlns:p14="http://schemas.microsoft.com/office/powerpoint/2010/main" val="2105553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/>
          <p:nvPr/>
        </p:nvPicPr>
        <p:blipFill>
          <a:blip r:embed="rId2"/>
          <a:stretch>
            <a:fillRect/>
          </a:stretch>
        </p:blipFill>
        <p:spPr>
          <a:xfrm>
            <a:off x="5126990" y="5982970"/>
            <a:ext cx="1325880" cy="875030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76225" y="289561"/>
            <a:ext cx="8343899" cy="6629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900"/>
              </a:lnSpc>
            </a:pPr>
            <a:r>
              <a:rPr lang="fr-FR" sz="180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Première application, </a:t>
            </a:r>
            <a:r>
              <a:rPr lang="fr-FR" b="1" spc="-2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corrigé </a:t>
            </a:r>
          </a:p>
          <a:p>
            <a:pPr marL="0" marR="0" indent="0" algn="ctr">
              <a:lnSpc>
                <a:spcPts val="2300"/>
              </a:lnSpc>
              <a:spcBef>
                <a:spcPts val="85"/>
              </a:spcBef>
              <a:spcAft>
                <a:spcPts val="0"/>
              </a:spcAft>
            </a:pPr>
            <a:r>
              <a:rPr lang="fr-FR" b="1" spc="20" dirty="0">
                <a:solidFill>
                  <a:srgbClr val="000000"/>
                </a:solidFill>
                <a:latin typeface="Trebuchet MS" panose="02020603050405020304" pitchFamily="2"/>
              </a:rPr>
              <a:t>L’indemnité correspond à l’indemnité légale ou conventionnelle </a:t>
            </a:r>
          </a:p>
          <a:p>
            <a:pPr marL="548640" marR="0" indent="0" algn="l">
              <a:lnSpc>
                <a:spcPts val="1600"/>
              </a:lnSpc>
              <a:spcBef>
                <a:spcPts val="2810"/>
              </a:spcBef>
              <a:spcAft>
                <a:spcPts val="0"/>
              </a:spcAft>
            </a:pPr>
            <a:r>
              <a:rPr lang="fr-FR" sz="1200" b="1" spc="0" dirty="0">
                <a:solidFill>
                  <a:srgbClr val="000000"/>
                </a:solidFill>
                <a:latin typeface="Trebuchet MS" panose="02020603050405020304" pitchFamily="2"/>
              </a:rPr>
              <a:t>Calculs préalables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427196"/>
              </p:ext>
            </p:extLst>
          </p:nvPr>
        </p:nvGraphicFramePr>
        <p:xfrm>
          <a:off x="713105" y="1558925"/>
          <a:ext cx="7382878" cy="4027063"/>
        </p:xfrm>
        <a:graphic>
          <a:graphicData uri="http://schemas.openxmlformats.org/drawingml/2006/table">
            <a:tbl>
              <a:tblPr/>
              <a:tblGrid>
                <a:gridCol w="3250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99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Calcul trimestriel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Décembre + Janvier + février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2350 +(2350/12) + 2 400 + 2 400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0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7 345,83 €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11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7 345,83 / 3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2 448,61 €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Calcul annuel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3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Janvier + février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2 400 + 2 400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2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4 800,00 €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Mars N-1 à décembre N-1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(2 350 * 10 mois) + 2 350 (treizième mois) + 980 de prime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26 830,00 €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Assiette annuelle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31 630,00 €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115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5"/>
                        </a:spcBef>
                        <a:spcAft>
                          <a:spcPts val="45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Moyenne mensuelle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31 630 / 12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9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2 635,83 €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Moyenne la plus favorable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rebuchet MS" panose="02020603050405020304" pitchFamily="2"/>
                        </a:rPr>
                        <a:t>2 635,83 €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05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Mois d’indemnisations jusqu’à 10 ans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4 * 10 ans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6 589,58 €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Nombre d’années au-delà de 10 ans jusqu’à 30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009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20 ans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624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Indemnisation de 10 ans à 30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3 * 20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17 572,20 €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537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Indemnisation au-delà de 30 ans = 5 ans et 9 mois = 5,75 ans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/ 2 * 5,75 * 2 635,83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7 578,01 €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537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totale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b="1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31 739,79 €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36719"/>
                  </a:ext>
                </a:extLst>
              </a:tr>
              <a:tr h="226537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Cotisations sociales sur l’indemnité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&lt; 2 plafonds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381212"/>
                  </a:ext>
                </a:extLst>
              </a:tr>
              <a:tr h="226537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Imposition sur le revenu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tabLst>
                          <a:tab pos="685800" algn="dec"/>
                        </a:tabLs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879948"/>
                  </a:ext>
                </a:extLst>
              </a:tr>
              <a:tr h="226537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235450"/>
                  </a:ext>
                </a:extLst>
              </a:tr>
              <a:tr h="226537">
                <a:tc>
                  <a:txBody>
                    <a:bodyPr/>
                    <a:lstStyle/>
                    <a:p>
                      <a:pPr marL="10096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Forfait social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20"/>
                        </a:spcAft>
                        <a:buClrTx/>
                        <a:buSzTx/>
                        <a:buFontTx/>
                        <a:buNone/>
                        <a:tabLst>
                          <a:tab pos="685800" algn="dec"/>
                        </a:tabLst>
                        <a:defRPr/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023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134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9080"/>
            <a:ext cx="448310" cy="278892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idx="10"/>
          </p:nvPr>
        </p:nvSpPr>
        <p:spPr>
          <a:xfrm>
            <a:off x="283845" y="289561"/>
            <a:ext cx="8458200" cy="720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ctr">
              <a:lnSpc>
                <a:spcPts val="1900"/>
              </a:lnSpc>
            </a:pPr>
            <a:r>
              <a:rPr lang="fr-FR" sz="2000" b="1" spc="15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Première application, </a:t>
            </a:r>
            <a:r>
              <a:rPr lang="fr-FR" sz="2000" b="1" spc="-20" dirty="0">
                <a:solidFill>
                  <a:srgbClr val="000000"/>
                </a:solidFill>
                <a:highlight>
                  <a:srgbClr val="FFFF00"/>
                </a:highlight>
                <a:latin typeface="Trebuchet MS" panose="02020603050405020304" pitchFamily="2"/>
              </a:rPr>
              <a:t>corrigé </a:t>
            </a:r>
          </a:p>
          <a:p>
            <a:pPr marL="0" marR="0" indent="0" algn="ctr">
              <a:lnSpc>
                <a:spcPts val="2300"/>
              </a:lnSpc>
              <a:spcBef>
                <a:spcPts val="85"/>
              </a:spcBef>
              <a:spcAft>
                <a:spcPts val="0"/>
              </a:spcAft>
            </a:pPr>
            <a:r>
              <a:rPr lang="fr-FR" sz="1950" b="1" spc="20" dirty="0">
                <a:solidFill>
                  <a:srgbClr val="000000"/>
                </a:solidFill>
                <a:latin typeface="Trebuchet MS" panose="02020603050405020304" pitchFamily="2"/>
              </a:rPr>
              <a:t>L’indemnité correspond à l’indemnité légale ou conventionnelle </a:t>
            </a:r>
          </a:p>
          <a:p>
            <a:pPr marL="548640" marR="0" indent="0" algn="l">
              <a:lnSpc>
                <a:spcPts val="1600"/>
              </a:lnSpc>
              <a:spcBef>
                <a:spcPts val="2835"/>
              </a:spcBef>
              <a:spcAft>
                <a:spcPts val="0"/>
              </a:spcAft>
            </a:pPr>
            <a:r>
              <a:rPr lang="fr-FR" sz="1400" b="1" spc="0" dirty="0">
                <a:solidFill>
                  <a:srgbClr val="000000"/>
                </a:solidFill>
                <a:latin typeface="Trebuchet MS" panose="02020603050405020304" pitchFamily="2"/>
              </a:rPr>
              <a:t>Calcul du salaire net à payer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983685"/>
              </p:ext>
            </p:extLst>
          </p:nvPr>
        </p:nvGraphicFramePr>
        <p:xfrm>
          <a:off x="688975" y="1610033"/>
          <a:ext cx="8053070" cy="4153678"/>
        </p:xfrm>
        <a:graphic>
          <a:graphicData uri="http://schemas.openxmlformats.org/drawingml/2006/table">
            <a:tbl>
              <a:tblPr/>
              <a:tblGrid>
                <a:gridCol w="4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de base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2 400,00 €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05"/>
                        </a:spcBef>
                        <a:spcAft>
                          <a:spcPts val="430"/>
                        </a:spcAft>
                      </a:pPr>
                      <a:r>
                        <a:rPr lang="fr-FR" sz="900" spc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compensatrice de congés payés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80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  <a:ea typeface="+mn-ea"/>
                          <a:cs typeface="+mn-cs"/>
                        </a:rPr>
                        <a:t>1 250,00 €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Prorata de </a:t>
                      </a:r>
                      <a:r>
                        <a:rPr lang="fr-FR" sz="900" spc="0" dirty="0" err="1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13eme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mois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2 400,00 / 12 * 5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1 000,00 €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60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brut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3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4 650,00 €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48626"/>
                  </a:ext>
                </a:extLst>
              </a:tr>
              <a:tr h="227360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= (vieillesse + retraite)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* 11,31 %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525,92 €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36010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déductible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((4 650,00 * 98,25)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+ 46,50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)) * 6,80%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313,83 €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85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CSG CRDS sur salaires et mutuelle patronale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((4 650,00 * 98,25) </a:t>
                      </a: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+ 46,50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)) * 2,90%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133,84 €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Retenues salariales de prévoyance et mutuelle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46,50 €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436297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Total des retenues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5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1 020,09 €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360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NET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– 1 020,09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5"/>
                        </a:spcBef>
                        <a:spcAft>
                          <a:spcPts val="50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3 629,91 €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465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Indemnité de licenciement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480"/>
                        </a:spcAft>
                      </a:pP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31 739,79 </a:t>
                      </a: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 avant 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3 629,91 + </a:t>
                      </a:r>
                      <a:r>
                        <a:rPr lang="fr-FR" sz="900" b="1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31 739,79 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35 369,70 €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endParaRPr lang="fr-FR" sz="900" spc="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169032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imposable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4 650,00 – 1 020,09  + 133,84 + 46,50</a:t>
                      </a:r>
                      <a:endParaRPr lang="fr-FR" sz="900" dirty="0">
                        <a:solidFill>
                          <a:srgbClr val="000000"/>
                        </a:solidFill>
                        <a:latin typeface="Trebuchet MS" panose="02020603050405020304" pitchFamily="2"/>
                      </a:endParaRP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3 810,25 €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92855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Prélèvement à la source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3 810,25 * 6,3%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240,05 €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31933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Salaire net à payer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35 369,70 – 240,05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35 129,65 €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599169"/>
                  </a:ext>
                </a:extLst>
              </a:tr>
              <a:tr h="231887"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400"/>
                        </a:lnSpc>
                        <a:spcBef>
                          <a:spcPts val="430"/>
                        </a:spcBef>
                        <a:spcAft>
                          <a:spcPts val="47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Forfait social de 20%</a:t>
                      </a:r>
                    </a:p>
                  </a:txBody>
                  <a:tcPr marL="0" marR="0" marT="0" marB="0" anchor="ctr">
                    <a:lnL w="12065" cmpd="sng">
                      <a:solidFill>
                        <a:srgbClr val="000000"/>
                      </a:solidFill>
                      <a:prstDash val="soli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0" indent="0" algn="l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Exonération car licenciement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065" cmpd="sng">
                      <a:solidFill>
                        <a:srgbClr val="000000"/>
                      </a:solidFill>
                      <a:prstDash val="soli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65" indent="0" algn="r">
                        <a:lnSpc>
                          <a:spcPts val="1300"/>
                        </a:lnSpc>
                        <a:spcBef>
                          <a:spcPts val="430"/>
                        </a:spcBef>
                        <a:spcAft>
                          <a:spcPts val="525"/>
                        </a:spcAft>
                      </a:pPr>
                      <a:r>
                        <a:rPr lang="fr-FR" sz="900" spc="0" dirty="0">
                          <a:solidFill>
                            <a:srgbClr val="000000"/>
                          </a:solidFill>
                          <a:latin typeface="Trebuchet MS" panose="02020603050405020304" pitchFamily="2"/>
                        </a:rPr>
                        <a:t>EXONERATION</a:t>
                      </a:r>
                    </a:p>
                  </a:txBody>
                  <a:tcPr marL="0" marR="0" marT="0" marB="0" anchor="ctr">
                    <a:lnL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065" cmpd="sng">
                      <a:solidFill>
                        <a:srgbClr val="000000"/>
                      </a:solidFill>
                      <a:prstDash val="solid"/>
                    </a:lnR>
                    <a:lnT w="120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06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48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6849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35413</TotalTime>
  <Words>3332</Words>
  <Application>Microsoft Office PowerPoint</Application>
  <PresentationFormat>Affichage à l'écran (4:3)</PresentationFormat>
  <Paragraphs>803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default layout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ARKHOS</dc:creator>
  <cp:lastModifiedBy>alain henry</cp:lastModifiedBy>
  <cp:revision>112</cp:revision>
  <cp:lastPrinted>2023-06-19T09:40:25Z</cp:lastPrinted>
  <dcterms:modified xsi:type="dcterms:W3CDTF">2023-06-21T03:37:46Z</dcterms:modified>
</cp:coreProperties>
</file>